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9" r:id="rId2"/>
    <p:sldId id="284" r:id="rId3"/>
    <p:sldId id="286" r:id="rId4"/>
    <p:sldId id="296" r:id="rId5"/>
    <p:sldId id="288" r:id="rId6"/>
    <p:sldId id="289" r:id="rId7"/>
    <p:sldId id="290" r:id="rId8"/>
    <p:sldId id="291" r:id="rId9"/>
  </p:sldIdLst>
  <p:sldSz cx="9906000" cy="6858000" type="A4"/>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5AD"/>
    <a:srgbClr val="6071C4"/>
    <a:srgbClr val="000080"/>
    <a:srgbClr val="99CCFF"/>
    <a:srgbClr val="23487F"/>
    <a:srgbClr val="F5D1D1"/>
    <a:srgbClr val="AA252A"/>
    <a:srgbClr val="7510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54" autoAdjust="0"/>
    <p:restoredTop sz="92731" autoAdjust="0"/>
  </p:normalViewPr>
  <p:slideViewPr>
    <p:cSldViewPr>
      <p:cViewPr>
        <p:scale>
          <a:sx n="53" d="100"/>
          <a:sy n="53" d="100"/>
        </p:scale>
        <p:origin x="-2172" y="-402"/>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9C87A-91CB-4CF9-BE7F-D7C21BFD1CB9}" type="slidenum">
              <a:rPr lang="en-US"/>
              <a:pPr>
                <a:defRPr/>
              </a:pPr>
              <a:t>‹#›</a:t>
            </a:fld>
            <a:endParaRPr lang="en-US"/>
          </a:p>
        </p:txBody>
      </p:sp>
    </p:spTree>
    <p:extLst>
      <p:ext uri="{BB962C8B-B14F-4D97-AF65-F5344CB8AC3E}">
        <p14:creationId xmlns:p14="http://schemas.microsoft.com/office/powerpoint/2010/main" xmlns="" val="562496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2A80C90-E41B-43CF-92B5-FDD9DB267EFB}" type="slidenum">
              <a:rPr lang="en-US"/>
              <a:pPr>
                <a:defRPr/>
              </a:pPr>
              <a:t>‹#›</a:t>
            </a:fld>
            <a:endParaRPr lang="en-US"/>
          </a:p>
        </p:txBody>
      </p:sp>
    </p:spTree>
    <p:extLst>
      <p:ext uri="{BB962C8B-B14F-4D97-AF65-F5344CB8AC3E}">
        <p14:creationId xmlns:p14="http://schemas.microsoft.com/office/powerpoint/2010/main" xmlns="" val="1369166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A66FA0-E617-4ECE-9573-CDC9A1D7D34E}"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08050" y="4721225"/>
            <a:ext cx="4989513" cy="4471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endParaRPr lang="en-GB" altLang="en-US" smtClean="0"/>
          </a:p>
        </p:txBody>
      </p:sp>
    </p:spTree>
    <p:extLst>
      <p:ext uri="{BB962C8B-B14F-4D97-AF65-F5344CB8AC3E}">
        <p14:creationId xmlns:p14="http://schemas.microsoft.com/office/powerpoint/2010/main" xmlns="" val="311473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5E170-44A3-441B-8E7B-165654BAD9AD}" type="slidenum">
              <a:rPr lang="fr-FR" altLang="en-US"/>
              <a:pPr/>
              <a:t>2</a:t>
            </a:fld>
            <a:endParaRPr lang="fr-FR"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fr-FR" altLang="en-US" b="1"/>
              <a:t>Aspects biomécaniques</a:t>
            </a:r>
            <a:endParaRPr lang="fr-FR" altLang="en-US"/>
          </a:p>
          <a:p>
            <a:r>
              <a:rPr lang="fr-FR" altLang="en-US"/>
              <a:t>La distance qu’un objet lancé parcourt est déterminée par un certain nombre de paramètres. Pour l’athlète et l’entraîneur, les plus importants sont les trois paramètres de la finale : (a) </a:t>
            </a:r>
            <a:r>
              <a:rPr lang="fr-FR" altLang="en-US" b="1" i="1"/>
              <a:t>la hauteur</a:t>
            </a:r>
            <a:r>
              <a:rPr lang="fr-FR" altLang="en-US"/>
              <a:t> (b) </a:t>
            </a:r>
            <a:r>
              <a:rPr lang="fr-FR" altLang="en-US" b="1" i="1"/>
              <a:t>la vitesse</a:t>
            </a:r>
            <a:r>
              <a:rPr lang="fr-FR" altLang="en-US"/>
              <a:t> et (c) </a:t>
            </a:r>
            <a:r>
              <a:rPr lang="fr-FR" altLang="en-US" b="1" i="1"/>
              <a:t>l’angle </a:t>
            </a:r>
            <a:r>
              <a:rPr lang="fr-FR" altLang="en-US"/>
              <a:t>et, dans le cas du disque et du javelot, (d) </a:t>
            </a:r>
            <a:r>
              <a:rPr lang="fr-FR" altLang="en-US" b="1" i="1"/>
              <a:t>les qualités aérodynamiques de l’engin </a:t>
            </a:r>
            <a:r>
              <a:rPr lang="fr-FR" altLang="en-US"/>
              <a:t>et (e) </a:t>
            </a:r>
            <a:r>
              <a:rPr lang="fr-FR" altLang="en-US" b="1" i="1"/>
              <a:t>les facteurs environnementaux </a:t>
            </a:r>
            <a:r>
              <a:rPr lang="fr-FR" altLang="en-US"/>
              <a:t>(le vent et la densité de l’air due à l’humidité et / ou à l’altitude </a:t>
            </a:r>
          </a:p>
          <a:p>
            <a:r>
              <a:rPr lang="fr-FR" altLang="en-US"/>
              <a:t>La hauteur de lâcher est déterminée par la hauteur du corps de l’athlète, dans la mesure où elle est influencée par la position de l’athlète lors de la finale. La vitesse et l’angle du lâcher sont tous les deux le résultat des actions de l’athlète, avant, pendant et après la finale. Ni les qualités aérodynamiques de l’engin, ni les facteurs environnementaux ne peuvent être influencés par l’athlète, malgré cela, il est possible de faire quelques ajustements sur la technique de lancer qui maximiseront la distance potentielle de ce dernier. </a:t>
            </a:r>
          </a:p>
        </p:txBody>
      </p:sp>
    </p:spTree>
    <p:extLst>
      <p:ext uri="{BB962C8B-B14F-4D97-AF65-F5344CB8AC3E}">
        <p14:creationId xmlns:p14="http://schemas.microsoft.com/office/powerpoint/2010/main" xmlns="" val="243837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2EE34-696B-454E-9187-A39DA87B0452}" type="slidenum">
              <a:rPr lang="fr-FR" altLang="en-US"/>
              <a:pPr/>
              <a:t>3</a:t>
            </a:fld>
            <a:endParaRPr lang="fr-FR"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fr-FR" altLang="en-US"/>
              <a:t>Dans la phase de préparation l’athlète assure la prise de l’engin ainsi que la position pour démarrer la phase de construction dynamique. La préparation n’a pas d’influence directe sur la distance du lancer. </a:t>
            </a:r>
          </a:p>
        </p:txBody>
      </p:sp>
    </p:spTree>
    <p:extLst>
      <p:ext uri="{BB962C8B-B14F-4D97-AF65-F5344CB8AC3E}">
        <p14:creationId xmlns:p14="http://schemas.microsoft.com/office/powerpoint/2010/main" xmlns="" val="346364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955BD-20A7-4D11-8B5C-B4676FE9D934}" type="slidenum">
              <a:rPr lang="fr-FR" altLang="en-US"/>
              <a:pPr/>
              <a:t>4</a:t>
            </a:fld>
            <a:endParaRPr lang="fr-FR" alt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fr-FR" altLang="en-US"/>
              <a:t>Lors de la phase de construction dynamique, le but est d’augmenter la vitesse disponible de la finale en accélérant le corps de l’athlète et l’engin simultanément de manière optimale. Cette accélération est sur une trajectoire linéaire pour le lancer du javelot et du poids en translation, sur une trajectoire circulaire pour le lancer du poids en rotation, du disque et du marteau. En fonction de la discipline, la phase de construction dynamique peut se décomposer en deux phases (lancer du javelot) ou plus (lancer du marteau). </a:t>
            </a:r>
          </a:p>
        </p:txBody>
      </p:sp>
    </p:spTree>
    <p:extLst>
      <p:ext uri="{BB962C8B-B14F-4D97-AF65-F5344CB8AC3E}">
        <p14:creationId xmlns:p14="http://schemas.microsoft.com/office/powerpoint/2010/main" xmlns="" val="54521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3AF21-B09D-44D6-9C3A-CB0620AF982D}" type="slidenum">
              <a:rPr lang="fr-FR" altLang="en-US"/>
              <a:pPr/>
              <a:t>5</a:t>
            </a:fld>
            <a:endParaRPr lang="fr-FR" alt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fr-FR" altLang="en-US"/>
              <a:t>Lors de la phase finale, la vitesse est stockée, augmentée puis transférée du corps de l’athlète à l’engin, puis celui-ci est lâché. Le lien entre la phase de construction dynamique et la phase finale est la </a:t>
            </a:r>
            <a:r>
              <a:rPr lang="fr-FR" altLang="en-US" b="1" i="1"/>
              <a:t>position de puissance. </a:t>
            </a:r>
            <a:r>
              <a:rPr lang="fr-FR" altLang="en-US"/>
              <a:t> Avec quelques différences pour le lancer du marteau, les points communs d’une position de puissance efficace pour les épreuves de lancer sont :</a:t>
            </a:r>
          </a:p>
          <a:p>
            <a:r>
              <a:rPr lang="fr-FR" altLang="en-US"/>
              <a:t>Mise en tension musculaire de tout le corps. </a:t>
            </a:r>
          </a:p>
          <a:p>
            <a:r>
              <a:rPr lang="fr-FR" altLang="en-US"/>
              <a:t>Position équilibrée entre les deux appuis plantaires. </a:t>
            </a:r>
          </a:p>
          <a:p>
            <a:r>
              <a:rPr lang="fr-FR" altLang="en-US"/>
              <a:t>Poids du corps sur le pied droit, talon haut.</a:t>
            </a:r>
          </a:p>
          <a:p>
            <a:r>
              <a:rPr lang="fr-FR" altLang="en-US"/>
              <a:t>Talon droit et orteils gauches alignés. </a:t>
            </a:r>
          </a:p>
          <a:p>
            <a:r>
              <a:rPr lang="fr-FR" altLang="en-US"/>
              <a:t>Inclinaison du corps à l’opposé de la direction du lancer.</a:t>
            </a:r>
          </a:p>
          <a:p>
            <a:r>
              <a:rPr lang="fr-FR" altLang="en-US"/>
              <a:t>En plus d’une position de puissance efficace, les éléments communs des bonnes phases finales sont : </a:t>
            </a:r>
          </a:p>
          <a:p>
            <a:r>
              <a:rPr lang="fr-FR" altLang="en-US"/>
              <a:t>Une séquence bien coordonnée d’ </a:t>
            </a:r>
            <a:r>
              <a:rPr lang="fr-FR" altLang="en-US" b="1" i="1"/>
              <a:t>actions successives</a:t>
            </a:r>
            <a:r>
              <a:rPr lang="fr-FR" altLang="en-US"/>
              <a:t> de toutes les articulations concernées : pied, genou, hanche, épaule, bras et main.</a:t>
            </a:r>
          </a:p>
          <a:p>
            <a:r>
              <a:rPr lang="fr-FR" altLang="en-US"/>
              <a:t>Une </a:t>
            </a:r>
            <a:r>
              <a:rPr lang="fr-FR" altLang="en-US" b="1" i="1"/>
              <a:t>extension en rotation </a:t>
            </a:r>
            <a:r>
              <a:rPr lang="fr-FR" altLang="en-US"/>
              <a:t>de la jambe droite en utilisant les muscles forts de la jambe pour faire monter le corps.</a:t>
            </a:r>
          </a:p>
          <a:p>
            <a:r>
              <a:rPr lang="fr-FR" altLang="en-US"/>
              <a:t>La </a:t>
            </a:r>
            <a:r>
              <a:rPr lang="fr-FR" altLang="en-US" b="1" i="1"/>
              <a:t>fixation</a:t>
            </a:r>
            <a:r>
              <a:rPr lang="fr-FR" altLang="en-US"/>
              <a:t> de la jambe gauche pour accélérer le côté droit du corps et amener un déplacement vertical.</a:t>
            </a:r>
          </a:p>
          <a:p>
            <a:r>
              <a:rPr lang="fr-FR" altLang="en-US"/>
              <a:t>Une </a:t>
            </a:r>
            <a:r>
              <a:rPr lang="fr-FR" altLang="en-US" b="1" i="1"/>
              <a:t>tension en flexion </a:t>
            </a:r>
            <a:r>
              <a:rPr lang="fr-FR" altLang="en-US"/>
              <a:t>ou une </a:t>
            </a:r>
            <a:r>
              <a:rPr lang="fr-FR" altLang="en-US" b="1" i="1"/>
              <a:t>position de torsion </a:t>
            </a:r>
            <a:r>
              <a:rPr lang="fr-FR" altLang="en-US"/>
              <a:t>causant une grande mise en tension  du tronc, des épaules et des bras qui doit être utilisée pour produire l’accélération. </a:t>
            </a:r>
          </a:p>
          <a:p>
            <a:r>
              <a:rPr lang="fr-FR" altLang="en-US"/>
              <a:t>Une </a:t>
            </a:r>
            <a:r>
              <a:rPr lang="fr-FR" altLang="en-US" b="1" i="1"/>
              <a:t>action de fixation </a:t>
            </a:r>
            <a:r>
              <a:rPr lang="fr-FR" altLang="en-US"/>
              <a:t>du haut du corps  par lequel le mouvement de rotation du tronc est stoppée, avec le côté gauche permettant au côté droit d’accélérer. </a:t>
            </a:r>
          </a:p>
          <a:p>
            <a:r>
              <a:rPr lang="fr-FR" altLang="en-US"/>
              <a:t>Dans la phase de ratrappage, l’athlète freine toute vitesse résiduelle et évite la faute. </a:t>
            </a:r>
          </a:p>
          <a:p>
            <a:endParaRPr lang="fr-FR" altLang="en-US"/>
          </a:p>
        </p:txBody>
      </p:sp>
    </p:spTree>
    <p:extLst>
      <p:ext uri="{BB962C8B-B14F-4D97-AF65-F5344CB8AC3E}">
        <p14:creationId xmlns:p14="http://schemas.microsoft.com/office/powerpoint/2010/main" xmlns="" val="55348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4772C-7287-4FF5-BBC2-308114D4A40E}" type="slidenum">
              <a:rPr lang="fr-FR" altLang="en-US"/>
              <a:pPr/>
              <a:t>6</a:t>
            </a:fld>
            <a:endParaRPr lang="fr-FR"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fr-FR" altLang="en-US"/>
              <a:t>La finale</a:t>
            </a:r>
          </a:p>
          <a:p>
            <a:r>
              <a:rPr lang="fr-FR" altLang="en-US"/>
              <a:t>En plus d’une position de puissance efficace, les éléments communs des bonnes phases finales sont : </a:t>
            </a:r>
          </a:p>
          <a:p>
            <a:r>
              <a:rPr lang="fr-FR" altLang="en-US"/>
              <a:t>Une séquence bien coordonnée d’ </a:t>
            </a:r>
            <a:r>
              <a:rPr lang="fr-FR" altLang="en-US" b="1" i="1"/>
              <a:t>actions successives</a:t>
            </a:r>
            <a:r>
              <a:rPr lang="fr-FR" altLang="en-US"/>
              <a:t> de toutes les articulations concernées : pied, genou, hanche, épaule, bras et main.</a:t>
            </a:r>
          </a:p>
          <a:p>
            <a:r>
              <a:rPr lang="fr-FR" altLang="en-US"/>
              <a:t>Une </a:t>
            </a:r>
            <a:r>
              <a:rPr lang="fr-FR" altLang="en-US" b="1" i="1"/>
              <a:t>extension en rotation </a:t>
            </a:r>
            <a:r>
              <a:rPr lang="fr-FR" altLang="en-US"/>
              <a:t>de la jambe droite en utilisant les muscles forts de la jambe pour faire monter le corps.</a:t>
            </a:r>
          </a:p>
          <a:p>
            <a:r>
              <a:rPr lang="fr-FR" altLang="en-US"/>
              <a:t>La </a:t>
            </a:r>
            <a:r>
              <a:rPr lang="fr-FR" altLang="en-US" b="1" i="1"/>
              <a:t>fixation</a:t>
            </a:r>
            <a:r>
              <a:rPr lang="fr-FR" altLang="en-US"/>
              <a:t> de la jambe gauche pour accélérer le côté droit du corps et amener un déplacement vertical.</a:t>
            </a:r>
          </a:p>
          <a:p>
            <a:r>
              <a:rPr lang="fr-FR" altLang="en-US"/>
              <a:t>Une </a:t>
            </a:r>
            <a:r>
              <a:rPr lang="fr-FR" altLang="en-US" b="1" i="1"/>
              <a:t>tension en flexion </a:t>
            </a:r>
            <a:r>
              <a:rPr lang="fr-FR" altLang="en-US"/>
              <a:t>ou une </a:t>
            </a:r>
            <a:r>
              <a:rPr lang="fr-FR" altLang="en-US" b="1" i="1"/>
              <a:t>position de torsion </a:t>
            </a:r>
            <a:r>
              <a:rPr lang="fr-FR" altLang="en-US"/>
              <a:t>causant une grande mise en tension  du tronc, des épaules et des bras qui doit être utilisée pour produire l’accélération. </a:t>
            </a:r>
          </a:p>
          <a:p>
            <a:r>
              <a:rPr lang="fr-FR" altLang="en-US"/>
              <a:t>Une </a:t>
            </a:r>
            <a:r>
              <a:rPr lang="fr-FR" altLang="en-US" b="1" i="1"/>
              <a:t>action de fixation </a:t>
            </a:r>
            <a:r>
              <a:rPr lang="fr-FR" altLang="en-US"/>
              <a:t>du haut du corps  par lequel le mouvement de rotation du tronc est stoppée, avec le côté gauche permettant au côté droit d’accélérer. </a:t>
            </a:r>
          </a:p>
        </p:txBody>
      </p:sp>
    </p:spTree>
    <p:extLst>
      <p:ext uri="{BB962C8B-B14F-4D97-AF65-F5344CB8AC3E}">
        <p14:creationId xmlns:p14="http://schemas.microsoft.com/office/powerpoint/2010/main" xmlns="" val="337689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76885-9809-4439-94EE-401F2F3F7FE2}" type="slidenum">
              <a:rPr lang="fr-FR" altLang="en-US"/>
              <a:pPr/>
              <a:t>7</a:t>
            </a:fld>
            <a:endParaRPr lang="fr-FR"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fr-FR" altLang="en-US"/>
              <a:t>Dans la phase de ratrappage, l’athlète freine toute vitesse résiduelle et évite la faute. </a:t>
            </a:r>
          </a:p>
        </p:txBody>
      </p:sp>
    </p:spTree>
    <p:extLst>
      <p:ext uri="{BB962C8B-B14F-4D97-AF65-F5344CB8AC3E}">
        <p14:creationId xmlns:p14="http://schemas.microsoft.com/office/powerpoint/2010/main" xmlns="" val="163395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7702" y="3646488"/>
            <a:ext cx="7016750" cy="406400"/>
          </a:xfrm>
        </p:spPr>
        <p:txBody>
          <a:bodyPr anchor="ctr"/>
          <a:lstStyle>
            <a:lvl1pPr>
              <a:defRPr sz="3600">
                <a:solidFill>
                  <a:srgbClr val="FFD600"/>
                </a:solidFill>
                <a:latin typeface="IAAF Sans Bold" pitchFamily="50" charset="0"/>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2146300" y="4114801"/>
            <a:ext cx="6509412" cy="269875"/>
          </a:xfrm>
        </p:spPr>
        <p:txBody>
          <a:bodyPr/>
          <a:lstStyle>
            <a:lvl1pPr marL="0" indent="0">
              <a:buFontTx/>
              <a:buNone/>
              <a:defRPr sz="200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xmlns="" val="222047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1700212"/>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2166937"/>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0400" y="4244976"/>
            <a:ext cx="4204891"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30392" y="2166937"/>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777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2143125"/>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0392" y="2143125"/>
            <a:ext cx="4206610"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0400" y="4221164"/>
            <a:ext cx="4204891"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392" y="4221164"/>
            <a:ext cx="4206610"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3590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60400" y="2143125"/>
            <a:ext cx="8576602" cy="4005263"/>
          </a:xfrm>
        </p:spPr>
        <p:txBody>
          <a:bodyPr/>
          <a:lstStyle/>
          <a:p>
            <a:pPr lvl="0"/>
            <a:r>
              <a:rPr lang="en-US" noProof="0" smtClean="0"/>
              <a:t>Click icon to add chart</a:t>
            </a:r>
          </a:p>
        </p:txBody>
      </p:sp>
    </p:spTree>
    <p:extLst>
      <p:ext uri="{BB962C8B-B14F-4D97-AF65-F5344CB8AC3E}">
        <p14:creationId xmlns:p14="http://schemas.microsoft.com/office/powerpoint/2010/main" xmlns="" val="120903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700212"/>
            <a:ext cx="8576602"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0400" y="2166937"/>
            <a:ext cx="4204891"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392" y="2166937"/>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4807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60400" y="2143125"/>
            <a:ext cx="8576602" cy="4005263"/>
          </a:xfrm>
        </p:spPr>
        <p:txBody>
          <a:bodyPr/>
          <a:lstStyle/>
          <a:p>
            <a:pPr lvl="0"/>
            <a:r>
              <a:rPr lang="en-US" noProof="0" smtClean="0"/>
              <a:t>Click icon to add table</a:t>
            </a:r>
          </a:p>
        </p:txBody>
      </p:sp>
    </p:spTree>
    <p:extLst>
      <p:ext uri="{BB962C8B-B14F-4D97-AF65-F5344CB8AC3E}">
        <p14:creationId xmlns:p14="http://schemas.microsoft.com/office/powerpoint/2010/main" xmlns="" val="15650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idx="1"/>
          </p:nvPr>
        </p:nvSpPr>
        <p:spPr>
          <a:xfrm>
            <a:off x="660400" y="2143125"/>
            <a:ext cx="8576602"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13329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676400"/>
            <a:ext cx="857660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6589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143125"/>
            <a:ext cx="4204891"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0392" y="2143125"/>
            <a:ext cx="4206610"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05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870" cy="639762"/>
          </a:xfrm>
        </p:spPr>
        <p:txBody>
          <a:bodyPr/>
          <a:lstStyle>
            <a:lvl1pPr marL="0" indent="0" algn="l">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535113"/>
            <a:ext cx="4378590" cy="639762"/>
          </a:xfrm>
        </p:spPr>
        <p:txBody>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5639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560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60400" y="1600200"/>
            <a:ext cx="866775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Tree>
    <p:extLst>
      <p:ext uri="{BB962C8B-B14F-4D97-AF65-F5344CB8AC3E}">
        <p14:creationId xmlns:p14="http://schemas.microsoft.com/office/powerpoint/2010/main" xmlns="" val="332405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143125"/>
            <a:ext cx="4204891"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0392" y="2143125"/>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479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8999" y="1676400"/>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8999" y="2143125"/>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8990" y="2143125"/>
            <a:ext cx="4206610"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68999" y="4221164"/>
            <a:ext cx="8576602"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7231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0400" y="1676400"/>
            <a:ext cx="8577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60400" y="2143125"/>
            <a:ext cx="8577263" cy="400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27"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000">
          <a:solidFill>
            <a:srgbClr val="751013"/>
          </a:solidFill>
          <a:latin typeface="+mj-lt"/>
          <a:ea typeface="+mj-ea"/>
          <a:cs typeface="+mj-cs"/>
        </a:defRPr>
      </a:lvl1pPr>
      <a:lvl2pPr algn="l" rtl="0" eaLnBrk="1" fontAlgn="base" hangingPunct="1">
        <a:spcBef>
          <a:spcPct val="0"/>
        </a:spcBef>
        <a:spcAft>
          <a:spcPct val="0"/>
        </a:spcAft>
        <a:defRPr sz="2000">
          <a:solidFill>
            <a:srgbClr val="751013"/>
          </a:solidFill>
          <a:latin typeface="DIN" pitchFamily="50" charset="0"/>
        </a:defRPr>
      </a:lvl2pPr>
      <a:lvl3pPr algn="l" rtl="0" eaLnBrk="1" fontAlgn="base" hangingPunct="1">
        <a:spcBef>
          <a:spcPct val="0"/>
        </a:spcBef>
        <a:spcAft>
          <a:spcPct val="0"/>
        </a:spcAft>
        <a:defRPr sz="2000">
          <a:solidFill>
            <a:srgbClr val="751013"/>
          </a:solidFill>
          <a:latin typeface="DIN" pitchFamily="50" charset="0"/>
        </a:defRPr>
      </a:lvl3pPr>
      <a:lvl4pPr algn="l" rtl="0" eaLnBrk="1" fontAlgn="base" hangingPunct="1">
        <a:spcBef>
          <a:spcPct val="0"/>
        </a:spcBef>
        <a:spcAft>
          <a:spcPct val="0"/>
        </a:spcAft>
        <a:defRPr sz="2000">
          <a:solidFill>
            <a:srgbClr val="751013"/>
          </a:solidFill>
          <a:latin typeface="DIN" pitchFamily="50" charset="0"/>
        </a:defRPr>
      </a:lvl4pPr>
      <a:lvl5pPr algn="l" rtl="0" eaLnBrk="1" fontAlgn="base" hangingPunct="1">
        <a:spcBef>
          <a:spcPct val="0"/>
        </a:spcBef>
        <a:spcAft>
          <a:spcPct val="0"/>
        </a:spcAft>
        <a:defRPr sz="2000">
          <a:solidFill>
            <a:srgbClr val="751013"/>
          </a:solidFill>
          <a:latin typeface="DIN" pitchFamily="50" charset="0"/>
        </a:defRPr>
      </a:lvl5pPr>
      <a:lvl6pPr marL="457200" algn="l" rtl="0" eaLnBrk="1" fontAlgn="base" hangingPunct="1">
        <a:spcBef>
          <a:spcPct val="0"/>
        </a:spcBef>
        <a:spcAft>
          <a:spcPct val="0"/>
        </a:spcAft>
        <a:defRPr sz="2000">
          <a:solidFill>
            <a:srgbClr val="751013"/>
          </a:solidFill>
          <a:latin typeface="DIN" pitchFamily="50" charset="0"/>
        </a:defRPr>
      </a:lvl6pPr>
      <a:lvl7pPr marL="914400" algn="l" rtl="0" eaLnBrk="1" fontAlgn="base" hangingPunct="1">
        <a:spcBef>
          <a:spcPct val="0"/>
        </a:spcBef>
        <a:spcAft>
          <a:spcPct val="0"/>
        </a:spcAft>
        <a:defRPr sz="2000">
          <a:solidFill>
            <a:srgbClr val="751013"/>
          </a:solidFill>
          <a:latin typeface="DIN" pitchFamily="50" charset="0"/>
        </a:defRPr>
      </a:lvl7pPr>
      <a:lvl8pPr marL="1371600" algn="l" rtl="0" eaLnBrk="1" fontAlgn="base" hangingPunct="1">
        <a:spcBef>
          <a:spcPct val="0"/>
        </a:spcBef>
        <a:spcAft>
          <a:spcPct val="0"/>
        </a:spcAft>
        <a:defRPr sz="2000">
          <a:solidFill>
            <a:srgbClr val="751013"/>
          </a:solidFill>
          <a:latin typeface="DIN" pitchFamily="50" charset="0"/>
        </a:defRPr>
      </a:lvl8pPr>
      <a:lvl9pPr marL="1828800" algn="l" rtl="0" eaLnBrk="1" fontAlgn="base" hangingPunct="1">
        <a:spcBef>
          <a:spcPct val="0"/>
        </a:spcBef>
        <a:spcAft>
          <a:spcPct val="0"/>
        </a:spcAft>
        <a:defRPr sz="2000">
          <a:solidFill>
            <a:srgbClr val="751013"/>
          </a:solidFill>
          <a:latin typeface="DIN" pitchFamily="50" charset="0"/>
        </a:defRPr>
      </a:lvl9pPr>
    </p:titleStyle>
    <p:bodyStyle>
      <a:lvl1pPr marL="342900" indent="-342900" algn="l" rtl="0" eaLnBrk="1" fontAlgn="base" hangingPunct="1">
        <a:spcBef>
          <a:spcPct val="20000"/>
        </a:spcBef>
        <a:spcAft>
          <a:spcPct val="0"/>
        </a:spcAft>
        <a:buClr>
          <a:srgbClr val="751013"/>
        </a:buClr>
        <a:defRPr sz="1600">
          <a:solidFill>
            <a:schemeClr val="tx1"/>
          </a:solidFill>
          <a:latin typeface="+mn-lt"/>
          <a:ea typeface="+mn-ea"/>
          <a:cs typeface="+mn-cs"/>
        </a:defRPr>
      </a:lvl1pPr>
      <a:lvl2pPr marL="742950" indent="-285750" algn="l" rtl="0" eaLnBrk="1" fontAlgn="base" hangingPunct="1">
        <a:spcBef>
          <a:spcPct val="20000"/>
        </a:spcBef>
        <a:spcAft>
          <a:spcPct val="0"/>
        </a:spcAft>
        <a:buClr>
          <a:srgbClr val="751013"/>
        </a:buClr>
        <a:buChar char="•"/>
        <a:defRPr sz="1400">
          <a:solidFill>
            <a:srgbClr val="333333"/>
          </a:solidFill>
          <a:latin typeface="+mn-lt"/>
        </a:defRPr>
      </a:lvl2pPr>
      <a:lvl3pPr marL="1143000" indent="-228600" algn="l" rtl="0" eaLnBrk="1" fontAlgn="base" hangingPunct="1">
        <a:spcBef>
          <a:spcPct val="20000"/>
        </a:spcBef>
        <a:spcAft>
          <a:spcPct val="0"/>
        </a:spcAft>
        <a:buClr>
          <a:srgbClr val="751013"/>
        </a:buClr>
        <a:buChar char="•"/>
        <a:defRPr sz="1400">
          <a:solidFill>
            <a:srgbClr val="4D4D4D"/>
          </a:solidFill>
          <a:latin typeface="+mn-lt"/>
        </a:defRPr>
      </a:lvl3pPr>
      <a:lvl4pPr marL="1600200" indent="-228600" algn="l" rtl="0" eaLnBrk="1" fontAlgn="base" hangingPunct="1">
        <a:spcBef>
          <a:spcPct val="20000"/>
        </a:spcBef>
        <a:spcAft>
          <a:spcPct val="0"/>
        </a:spcAft>
        <a:buClr>
          <a:srgbClr val="751013"/>
        </a:buClr>
        <a:buChar char="•"/>
        <a:defRPr sz="1400">
          <a:solidFill>
            <a:srgbClr val="5F5F5F"/>
          </a:solidFill>
          <a:latin typeface="+mn-lt"/>
        </a:defRPr>
      </a:lvl4pPr>
      <a:lvl5pPr marL="2057400" indent="-228600" algn="l" rtl="0" eaLnBrk="1" fontAlgn="base" hangingPunct="1">
        <a:spcBef>
          <a:spcPct val="20000"/>
        </a:spcBef>
        <a:spcAft>
          <a:spcPct val="0"/>
        </a:spcAft>
        <a:buClr>
          <a:srgbClr val="751013"/>
        </a:buClr>
        <a:buChar char="•"/>
        <a:defRPr sz="1400">
          <a:solidFill>
            <a:srgbClr val="777777"/>
          </a:solidFill>
          <a:latin typeface="+mn-lt"/>
        </a:defRPr>
      </a:lvl5pPr>
      <a:lvl6pPr marL="2514600" indent="-228600" algn="l" rtl="0" eaLnBrk="1" fontAlgn="base" hangingPunct="1">
        <a:spcBef>
          <a:spcPct val="20000"/>
        </a:spcBef>
        <a:spcAft>
          <a:spcPct val="50000"/>
        </a:spcAft>
        <a:buClr>
          <a:srgbClr val="751013"/>
        </a:buClr>
        <a:buChar char="•"/>
        <a:defRPr sz="1400">
          <a:solidFill>
            <a:srgbClr val="777777"/>
          </a:solidFill>
          <a:latin typeface="+mn-lt"/>
        </a:defRPr>
      </a:lvl6pPr>
      <a:lvl7pPr marL="2971800" indent="-228600" algn="l" rtl="0" eaLnBrk="1" fontAlgn="base" hangingPunct="1">
        <a:spcBef>
          <a:spcPct val="20000"/>
        </a:spcBef>
        <a:spcAft>
          <a:spcPct val="50000"/>
        </a:spcAft>
        <a:buClr>
          <a:srgbClr val="751013"/>
        </a:buClr>
        <a:buChar char="•"/>
        <a:defRPr sz="1400">
          <a:solidFill>
            <a:srgbClr val="777777"/>
          </a:solidFill>
          <a:latin typeface="+mn-lt"/>
        </a:defRPr>
      </a:lvl7pPr>
      <a:lvl8pPr marL="3429000" indent="-228600" algn="l" rtl="0" eaLnBrk="1" fontAlgn="base" hangingPunct="1">
        <a:spcBef>
          <a:spcPct val="20000"/>
        </a:spcBef>
        <a:spcAft>
          <a:spcPct val="50000"/>
        </a:spcAft>
        <a:buClr>
          <a:srgbClr val="751013"/>
        </a:buClr>
        <a:buChar char="•"/>
        <a:defRPr sz="1400">
          <a:solidFill>
            <a:srgbClr val="777777"/>
          </a:solidFill>
          <a:latin typeface="+mn-lt"/>
        </a:defRPr>
      </a:lvl8pPr>
      <a:lvl9pPr marL="3886200" indent="-228600" algn="l" rtl="0" eaLnBrk="1" fontAlgn="base" hangingPunct="1">
        <a:spcBef>
          <a:spcPct val="20000"/>
        </a:spcBef>
        <a:spcAft>
          <a:spcPct val="50000"/>
        </a:spcAft>
        <a:buClr>
          <a:srgbClr val="751013"/>
        </a:buClr>
        <a:buChar char="•"/>
        <a:defRPr sz="1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2288704" y="3717032"/>
            <a:ext cx="5544616" cy="1470025"/>
          </a:xfrm>
        </p:spPr>
        <p:txBody>
          <a:bodyPr/>
          <a:lstStyle/>
          <a:p>
            <a:pPr eaLnBrk="1" hangingPunct="1">
              <a:defRPr/>
            </a:pPr>
            <a:r>
              <a:rPr lang="ar-EG" sz="5400" b="1" dirty="0" smtClean="0"/>
              <a:t>6.5.1 أساسيات الرمي</a:t>
            </a:r>
            <a:endParaRPr lang="en-GB" sz="5400" b="1" dirty="0"/>
          </a:p>
        </p:txBody>
      </p:sp>
      <p:sp>
        <p:nvSpPr>
          <p:cNvPr id="123907" name="Rectangle 3"/>
          <p:cNvSpPr>
            <a:spLocks noGrp="1" noChangeArrowheads="1"/>
          </p:cNvSpPr>
          <p:nvPr>
            <p:ph type="subTitle" idx="1"/>
          </p:nvPr>
        </p:nvSpPr>
        <p:spPr>
          <a:xfrm>
            <a:off x="128464" y="188640"/>
            <a:ext cx="6400800" cy="569912"/>
          </a:xfrm>
        </p:spPr>
        <p:txBody>
          <a:bodyPr/>
          <a:lstStyle/>
          <a:p>
            <a:pPr eaLnBrk="1" hangingPunct="1">
              <a:defRPr/>
            </a:pPr>
            <a:r>
              <a:rPr lang="de-DE" dirty="0" smtClean="0">
                <a:effectLst>
                  <a:outerShdw blurRad="38100" dist="38100" dir="2700000" algn="tl">
                    <a:srgbClr val="C0C0C0"/>
                  </a:outerShdw>
                </a:effectLst>
              </a:rPr>
              <a:t>IAAF CECS Level I</a:t>
            </a: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xmlns="" val="28474946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87" r="1636"/>
          <a:stretch/>
        </p:blipFill>
        <p:spPr bwMode="auto">
          <a:xfrm>
            <a:off x="99487" y="2461235"/>
            <a:ext cx="9721080" cy="439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49" name="Rectangle 9"/>
          <p:cNvSpPr>
            <a:spLocks noGrp="1" noChangeArrowheads="1"/>
          </p:cNvSpPr>
          <p:nvPr>
            <p:ph type="body" idx="1"/>
          </p:nvPr>
        </p:nvSpPr>
        <p:spPr>
          <a:xfrm>
            <a:off x="0" y="962950"/>
            <a:ext cx="9891946" cy="4873154"/>
          </a:xfrm>
        </p:spPr>
        <p:txBody>
          <a:bodyPr/>
          <a:lstStyle/>
          <a:p>
            <a:pPr marL="0" indent="0">
              <a:lnSpc>
                <a:spcPct val="90000"/>
              </a:lnSpc>
            </a:pPr>
            <a:endParaRPr lang="fr-FR" altLang="en-US" sz="2800" u="sng" dirty="0"/>
          </a:p>
          <a:p>
            <a:pPr marL="457200" indent="-457200" algn="r" rtl="1">
              <a:lnSpc>
                <a:spcPct val="90000"/>
              </a:lnSpc>
              <a:buFont typeface="Arial" panose="020B0604020202020204" pitchFamily="34" charset="0"/>
              <a:buChar char="•"/>
            </a:pPr>
            <a:r>
              <a:rPr lang="ar-EG" altLang="en-US" sz="2800" b="1" dirty="0" smtClean="0"/>
              <a:t>كما هو الحال في مسابقات الوثب فإن منحنى مسار ( الجسم )  أو أداة الرمي </a:t>
            </a:r>
            <a:r>
              <a:rPr lang="fr-FR" altLang="en-US" sz="2800" b="1" dirty="0"/>
              <a:t>(   )</a:t>
            </a:r>
            <a:r>
              <a:rPr lang="ar-EG" altLang="en-US" sz="2800" b="1" dirty="0" smtClean="0"/>
              <a:t>    يتحدد بواسطة :</a:t>
            </a:r>
            <a:endParaRPr lang="fr-FR" altLang="en-US" sz="2800" b="1" dirty="0">
              <a:solidFill>
                <a:srgbClr val="FF0000"/>
              </a:solidFill>
            </a:endParaRPr>
          </a:p>
          <a:p>
            <a:pPr marL="0" indent="0">
              <a:lnSpc>
                <a:spcPct val="90000"/>
              </a:lnSpc>
              <a:buClr>
                <a:schemeClr val="tx1"/>
              </a:buClr>
            </a:pPr>
            <a:r>
              <a:rPr lang="fr-FR" altLang="en-US" sz="2800" b="1" dirty="0" smtClean="0">
                <a:solidFill>
                  <a:srgbClr val="33CC33"/>
                </a:solidFill>
              </a:rPr>
              <a:t>                                                               </a:t>
            </a:r>
          </a:p>
          <a:p>
            <a:pPr marL="0" indent="0">
              <a:lnSpc>
                <a:spcPct val="90000"/>
              </a:lnSpc>
              <a:buClr>
                <a:schemeClr val="tx1"/>
              </a:buClr>
            </a:pPr>
            <a:r>
              <a:rPr lang="fr-FR" altLang="en-US" sz="2800" dirty="0" smtClean="0">
                <a:solidFill>
                  <a:srgbClr val="0070C0"/>
                </a:solidFill>
              </a:rPr>
              <a:t>                                                               </a:t>
            </a:r>
            <a:endParaRPr lang="fr-FR" altLang="en-US" sz="2800" dirty="0">
              <a:solidFill>
                <a:srgbClr val="33CC33"/>
              </a:solidFill>
            </a:endParaRPr>
          </a:p>
        </p:txBody>
      </p:sp>
      <p:sp>
        <p:nvSpPr>
          <p:cNvPr id="215045" name="Text Box 5"/>
          <p:cNvSpPr txBox="1">
            <a:spLocks noChangeArrowheads="1"/>
          </p:cNvSpPr>
          <p:nvPr/>
        </p:nvSpPr>
        <p:spPr bwMode="auto">
          <a:xfrm>
            <a:off x="3565525" y="5634038"/>
            <a:ext cx="325913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0"/>
              </a:spcBef>
              <a:buClrTx/>
              <a:buSzTx/>
              <a:buFontTx/>
              <a:buNone/>
            </a:pPr>
            <a:endParaRPr lang="en-US" altLang="en-US"/>
          </a:p>
        </p:txBody>
      </p:sp>
      <p:sp>
        <p:nvSpPr>
          <p:cNvPr id="22" name="TextBox 21"/>
          <p:cNvSpPr txBox="1"/>
          <p:nvPr/>
        </p:nvSpPr>
        <p:spPr>
          <a:xfrm>
            <a:off x="9201472" y="6599319"/>
            <a:ext cx="704528" cy="253916"/>
          </a:xfrm>
          <a:prstGeom prst="rect">
            <a:avLst/>
          </a:prstGeom>
          <a:noFill/>
        </p:spPr>
        <p:txBody>
          <a:bodyPr wrap="square" rtlCol="0">
            <a:spAutoFit/>
          </a:bodyPr>
          <a:lstStyle/>
          <a:p>
            <a:r>
              <a:rPr lang="en-US" sz="1050" dirty="0" smtClean="0"/>
              <a:t>6.5.1 / 6</a:t>
            </a:r>
            <a:endParaRPr lang="en-US" sz="1050" dirty="0"/>
          </a:p>
        </p:txBody>
      </p:sp>
      <p:sp>
        <p:nvSpPr>
          <p:cNvPr id="6" name="Rectangle 2"/>
          <p:cNvSpPr>
            <a:spLocks noGrp="1" noRot="1" noChangeArrowheads="1"/>
          </p:cNvSpPr>
          <p:nvPr>
            <p:ph type="title"/>
          </p:nvPr>
        </p:nvSpPr>
        <p:spPr>
          <a:xfrm>
            <a:off x="344488" y="404664"/>
            <a:ext cx="5688632" cy="64807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rtl="1"/>
            <a:r>
              <a:rPr lang="ar-SA" sz="3600" b="1" dirty="0">
                <a:solidFill>
                  <a:schemeClr val="bg1"/>
                </a:solidFill>
                <a:latin typeface="Times New Roman" pitchFamily="18" charset="0"/>
                <a:cs typeface="Times New Roman" pitchFamily="18" charset="0"/>
              </a:rPr>
              <a:t>الجوانب البيوميكانيكية </a:t>
            </a:r>
          </a:p>
        </p:txBody>
      </p:sp>
      <p:sp>
        <p:nvSpPr>
          <p:cNvPr id="2" name="Rectangle 1"/>
          <p:cNvSpPr/>
          <p:nvPr/>
        </p:nvSpPr>
        <p:spPr bwMode="auto">
          <a:xfrm>
            <a:off x="2360712" y="4514904"/>
            <a:ext cx="5026176" cy="121464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Oval 9"/>
          <p:cNvSpPr>
            <a:spLocks noChangeAspect="1"/>
          </p:cNvSpPr>
          <p:nvPr/>
        </p:nvSpPr>
        <p:spPr bwMode="auto">
          <a:xfrm>
            <a:off x="848544" y="4657235"/>
            <a:ext cx="180000" cy="180000"/>
          </a:xfrm>
          <a:prstGeom prst="ellipse">
            <a:avLst/>
          </a:prstGeom>
          <a:solidFill>
            <a:srgbClr val="FFFF0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Oval 10"/>
          <p:cNvSpPr>
            <a:spLocks noChangeAspect="1"/>
          </p:cNvSpPr>
          <p:nvPr/>
        </p:nvSpPr>
        <p:spPr bwMode="auto">
          <a:xfrm>
            <a:off x="344488" y="1520808"/>
            <a:ext cx="180000" cy="180000"/>
          </a:xfrm>
          <a:prstGeom prst="ellipse">
            <a:avLst/>
          </a:prstGeom>
          <a:solidFill>
            <a:srgbClr val="FFFF0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a:off x="938544" y="4837235"/>
            <a:ext cx="0" cy="1260140"/>
          </a:xfrm>
          <a:prstGeom prst="line">
            <a:avLst/>
          </a:prstGeom>
          <a:gradFill rotWithShape="0">
            <a:gsLst>
              <a:gs pos="0">
                <a:schemeClr val="accent1"/>
              </a:gs>
              <a:gs pos="100000">
                <a:schemeClr val="accent1">
                  <a:gamma/>
                  <a:shade val="86275"/>
                  <a:invGamma/>
                </a:schemeClr>
              </a:gs>
            </a:gsLst>
            <a:lin ang="5400000" scaled="1"/>
          </a:gradFill>
          <a:ln w="539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4" name="TextBox 13"/>
          <p:cNvSpPr txBox="1"/>
          <p:nvPr/>
        </p:nvSpPr>
        <p:spPr>
          <a:xfrm>
            <a:off x="1028544" y="5206330"/>
            <a:ext cx="518091" cy="523220"/>
          </a:xfrm>
          <a:prstGeom prst="rect">
            <a:avLst/>
          </a:prstGeom>
          <a:solidFill>
            <a:schemeClr val="bg1"/>
          </a:solidFill>
        </p:spPr>
        <p:txBody>
          <a:bodyPr wrap="none" rtlCol="0">
            <a:spAutoFit/>
          </a:bodyPr>
          <a:lstStyle/>
          <a:p>
            <a:r>
              <a:rPr lang="en-GB" altLang="en-US" sz="2800" b="1" dirty="0">
                <a:solidFill>
                  <a:srgbClr val="0070C0"/>
                </a:solidFill>
              </a:rPr>
              <a:t>h</a:t>
            </a:r>
            <a:r>
              <a:rPr lang="en-GB" altLang="en-US" sz="1600" b="1" dirty="0">
                <a:solidFill>
                  <a:srgbClr val="0070C0"/>
                </a:solidFill>
              </a:rPr>
              <a:t>0</a:t>
            </a:r>
            <a:endParaRPr lang="en-GB" sz="1600" dirty="0">
              <a:solidFill>
                <a:srgbClr val="0070C0"/>
              </a:solidFill>
            </a:endParaRPr>
          </a:p>
        </p:txBody>
      </p:sp>
      <p:sp>
        <p:nvSpPr>
          <p:cNvPr id="19" name="TextBox 18"/>
          <p:cNvSpPr txBox="1"/>
          <p:nvPr/>
        </p:nvSpPr>
        <p:spPr>
          <a:xfrm>
            <a:off x="1238790" y="4465150"/>
            <a:ext cx="279244" cy="276999"/>
          </a:xfrm>
          <a:prstGeom prst="rect">
            <a:avLst/>
          </a:prstGeom>
          <a:solidFill>
            <a:schemeClr val="bg1"/>
          </a:solidFill>
        </p:spPr>
        <p:txBody>
          <a:bodyPr wrap="none" rtlCol="0">
            <a:spAutoFit/>
          </a:bodyPr>
          <a:lstStyle/>
          <a:p>
            <a:r>
              <a:rPr lang="el-GR" altLang="en-US" sz="1200" b="1" dirty="0">
                <a:solidFill>
                  <a:srgbClr val="00B050"/>
                </a:solidFill>
                <a:latin typeface="Arial" panose="020B0604020202020204" pitchFamily="34" charset="0"/>
                <a:cs typeface="Arial" panose="020B0604020202020204" pitchFamily="34" charset="0"/>
              </a:rPr>
              <a:t>α</a:t>
            </a:r>
            <a:endParaRPr lang="en-GB" sz="1200" dirty="0">
              <a:solidFill>
                <a:srgbClr val="00B050"/>
              </a:solidFill>
            </a:endParaRPr>
          </a:p>
        </p:txBody>
      </p:sp>
      <p:sp>
        <p:nvSpPr>
          <p:cNvPr id="18" name="Block Arc 17"/>
          <p:cNvSpPr/>
          <p:nvPr/>
        </p:nvSpPr>
        <p:spPr bwMode="auto">
          <a:xfrm rot="4180301">
            <a:off x="1293405" y="4406395"/>
            <a:ext cx="396000" cy="288000"/>
          </a:xfrm>
          <a:prstGeom prst="blockArc">
            <a:avLst/>
          </a:prstGeom>
          <a:solidFill>
            <a:srgbClr val="00B050"/>
          </a:solidFill>
          <a:ln w="3175" cap="flat" cmpd="dbl"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360712" y="4314701"/>
            <a:ext cx="4968552" cy="1414849"/>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280592" y="3717032"/>
            <a:ext cx="6819152" cy="2105095"/>
          </a:xfrm>
          <a:prstGeom prst="rect">
            <a:avLst/>
          </a:prstGeom>
          <a:noFill/>
        </p:spPr>
        <p:txBody>
          <a:bodyPr wrap="square" rtlCol="0">
            <a:spAutoFit/>
          </a:bodyPr>
          <a:lstStyle/>
          <a:p>
            <a:pPr>
              <a:lnSpc>
                <a:spcPct val="90000"/>
              </a:lnSpc>
            </a:pPr>
            <a:r>
              <a:rPr lang="fr-FR" altLang="en-US" dirty="0" smtClean="0">
                <a:solidFill>
                  <a:srgbClr val="FF0000"/>
                </a:solidFill>
              </a:rPr>
              <a:t>              </a:t>
            </a:r>
            <a:r>
              <a:rPr lang="fr-FR" altLang="en-US" sz="3600" dirty="0" smtClean="0">
                <a:solidFill>
                  <a:srgbClr val="FF0000"/>
                </a:solidFill>
              </a:rPr>
              <a:t>V </a:t>
            </a:r>
            <a:r>
              <a:rPr lang="fr-FR" altLang="en-US" sz="3600" dirty="0">
                <a:solidFill>
                  <a:srgbClr val="FF0000"/>
                </a:solidFill>
              </a:rPr>
              <a:t>= </a:t>
            </a:r>
            <a:r>
              <a:rPr lang="ar-EG" altLang="en-US" sz="3600" b="1" dirty="0" smtClean="0">
                <a:solidFill>
                  <a:srgbClr val="FF0000"/>
                </a:solidFill>
              </a:rPr>
              <a:t>سرعة الرمي( التخلص )</a:t>
            </a:r>
            <a:endParaRPr lang="fr-FR" altLang="en-US" sz="3600" b="1" dirty="0">
              <a:solidFill>
                <a:srgbClr val="FF0000"/>
              </a:solidFill>
            </a:endParaRPr>
          </a:p>
          <a:p>
            <a:pPr>
              <a:lnSpc>
                <a:spcPct val="90000"/>
              </a:lnSpc>
              <a:buClr>
                <a:schemeClr val="tx1"/>
              </a:buClr>
            </a:pPr>
            <a:r>
              <a:rPr lang="fr-FR" altLang="en-US" sz="3600" dirty="0">
                <a:solidFill>
                  <a:srgbClr val="33CC33"/>
                </a:solidFill>
              </a:rPr>
              <a:t>     </a:t>
            </a:r>
            <a:r>
              <a:rPr lang="el-GR" altLang="en-US" sz="3600" b="1" dirty="0" smtClean="0">
                <a:solidFill>
                  <a:srgbClr val="00B050"/>
                </a:solidFill>
                <a:latin typeface="Arial" panose="020B0604020202020204" pitchFamily="34" charset="0"/>
                <a:cs typeface="Arial" panose="020B0604020202020204" pitchFamily="34" charset="0"/>
              </a:rPr>
              <a:t>α</a:t>
            </a:r>
            <a:r>
              <a:rPr lang="en-GB" altLang="en-US" sz="3600" b="1" dirty="0" smtClean="0">
                <a:solidFill>
                  <a:srgbClr val="00B050"/>
                </a:solidFill>
                <a:latin typeface="Arial" panose="020B0604020202020204" pitchFamily="34" charset="0"/>
                <a:cs typeface="Arial" panose="020B0604020202020204" pitchFamily="34" charset="0"/>
              </a:rPr>
              <a:t> </a:t>
            </a:r>
            <a:r>
              <a:rPr lang="en-GB" altLang="en-US" sz="3600" b="1" dirty="0">
                <a:solidFill>
                  <a:srgbClr val="00B050"/>
                </a:solidFill>
                <a:latin typeface="Arial" panose="020B0604020202020204" pitchFamily="34" charset="0"/>
                <a:cs typeface="Arial" panose="020B0604020202020204" pitchFamily="34" charset="0"/>
              </a:rPr>
              <a:t>=  </a:t>
            </a:r>
            <a:r>
              <a:rPr lang="ar-EG" altLang="en-US" sz="3600" b="1" dirty="0">
                <a:solidFill>
                  <a:srgbClr val="00B050"/>
                </a:solidFill>
                <a:latin typeface="Arial" panose="020B0604020202020204" pitchFamily="34" charset="0"/>
                <a:cs typeface="Arial" panose="020B0604020202020204" pitchFamily="34" charset="0"/>
              </a:rPr>
              <a:t>زاوية </a:t>
            </a:r>
            <a:r>
              <a:rPr lang="ar-EG" altLang="en-US" sz="3600" b="1" dirty="0" smtClean="0">
                <a:solidFill>
                  <a:srgbClr val="FF0000"/>
                </a:solidFill>
              </a:rPr>
              <a:t>الرمي</a:t>
            </a:r>
            <a:r>
              <a:rPr lang="ar-EG" altLang="en-US" sz="3600" b="1" dirty="0" smtClean="0">
                <a:solidFill>
                  <a:srgbClr val="00B050"/>
                </a:solidFill>
                <a:latin typeface="Arial" panose="020B0604020202020204" pitchFamily="34" charset="0"/>
                <a:cs typeface="Arial" panose="020B0604020202020204" pitchFamily="34" charset="0"/>
              </a:rPr>
              <a:t> </a:t>
            </a:r>
            <a:r>
              <a:rPr lang="ar-EG" altLang="en-US" sz="3600" b="1" dirty="0">
                <a:solidFill>
                  <a:srgbClr val="00B050"/>
                </a:solidFill>
                <a:latin typeface="Arial" panose="020B0604020202020204" pitchFamily="34" charset="0"/>
                <a:cs typeface="Arial" panose="020B0604020202020204" pitchFamily="34" charset="0"/>
              </a:rPr>
              <a:t>( التخلص )</a:t>
            </a:r>
            <a:endParaRPr lang="fr-FR" altLang="en-US" sz="3600" b="1" dirty="0">
              <a:solidFill>
                <a:srgbClr val="00B050"/>
              </a:solidFill>
              <a:latin typeface="Arial" panose="020B0604020202020204" pitchFamily="34" charset="0"/>
              <a:cs typeface="Arial" panose="020B0604020202020204" pitchFamily="34" charset="0"/>
            </a:endParaRPr>
          </a:p>
          <a:p>
            <a:pPr>
              <a:lnSpc>
                <a:spcPct val="90000"/>
              </a:lnSpc>
              <a:buClr>
                <a:schemeClr val="tx1"/>
              </a:buClr>
            </a:pPr>
            <a:r>
              <a:rPr lang="fr-FR" altLang="en-US" sz="3600" dirty="0">
                <a:solidFill>
                  <a:srgbClr val="0070C0"/>
                </a:solidFill>
              </a:rPr>
              <a:t>      </a:t>
            </a:r>
            <a:r>
              <a:rPr lang="fr-FR" altLang="en-US" sz="3600" dirty="0" smtClean="0">
                <a:solidFill>
                  <a:srgbClr val="0070C0"/>
                </a:solidFill>
              </a:rPr>
              <a:t>h</a:t>
            </a:r>
            <a:r>
              <a:rPr lang="fr-FR" altLang="en-US" dirty="0" smtClean="0">
                <a:solidFill>
                  <a:srgbClr val="0070C0"/>
                </a:solidFill>
              </a:rPr>
              <a:t>0 </a:t>
            </a:r>
            <a:r>
              <a:rPr lang="fr-FR" altLang="en-US" sz="3600" dirty="0">
                <a:solidFill>
                  <a:srgbClr val="0070C0"/>
                </a:solidFill>
              </a:rPr>
              <a:t>= </a:t>
            </a:r>
            <a:r>
              <a:rPr lang="ar-EG" altLang="en-US" sz="3600" b="1" dirty="0" smtClean="0">
                <a:solidFill>
                  <a:srgbClr val="0070C0"/>
                </a:solidFill>
              </a:rPr>
              <a:t>أرتفاع الأداة لحظة </a:t>
            </a:r>
            <a:r>
              <a:rPr lang="ar-EG" altLang="en-US" sz="3600" b="1" dirty="0">
                <a:solidFill>
                  <a:srgbClr val="0070C0"/>
                </a:solidFill>
              </a:rPr>
              <a:t>( التخلص )</a:t>
            </a:r>
            <a:endParaRPr lang="fr-FR" altLang="en-US" sz="3600" b="1" dirty="0">
              <a:solidFill>
                <a:srgbClr val="0070C0"/>
              </a:solidFill>
            </a:endParaRPr>
          </a:p>
          <a:p>
            <a:pPr marL="0" indent="0">
              <a:lnSpc>
                <a:spcPct val="90000"/>
              </a:lnSpc>
              <a:buClr>
                <a:schemeClr val="tx1"/>
              </a:buClr>
            </a:pPr>
            <a:endParaRPr lang="fr-FR" altLang="en-US" sz="3600" dirty="0">
              <a:solidFill>
                <a:srgbClr val="33CC33"/>
              </a:solidFill>
            </a:endParaRPr>
          </a:p>
        </p:txBody>
      </p:sp>
      <p:sp>
        <p:nvSpPr>
          <p:cNvPr id="23" name="TextBox 22"/>
          <p:cNvSpPr txBox="1"/>
          <p:nvPr/>
        </p:nvSpPr>
        <p:spPr>
          <a:xfrm>
            <a:off x="1506812" y="3844870"/>
            <a:ext cx="269625" cy="246221"/>
          </a:xfrm>
          <a:prstGeom prst="rect">
            <a:avLst/>
          </a:prstGeom>
          <a:solidFill>
            <a:schemeClr val="bg1"/>
          </a:solidFill>
        </p:spPr>
        <p:txBody>
          <a:bodyPr wrap="none" rtlCol="0">
            <a:spAutoFit/>
          </a:bodyPr>
          <a:lstStyle/>
          <a:p>
            <a:r>
              <a:rPr lang="en-GB" altLang="en-US" sz="1000" b="1" dirty="0" smtClean="0">
                <a:solidFill>
                  <a:srgbClr val="FF0000"/>
                </a:solidFill>
                <a:latin typeface="Arial" panose="020B0604020202020204" pitchFamily="34" charset="0"/>
                <a:cs typeface="Arial" panose="020B0604020202020204" pitchFamily="34" charset="0"/>
              </a:rPr>
              <a:t>V</a:t>
            </a:r>
            <a:endParaRPr lang="en-GB" sz="1000" dirty="0">
              <a:solidFill>
                <a:srgbClr val="FF0000"/>
              </a:solidFill>
            </a:endParaRPr>
          </a:p>
        </p:txBody>
      </p:sp>
      <p:cxnSp>
        <p:nvCxnSpPr>
          <p:cNvPr id="15" name="Straight Connector 14"/>
          <p:cNvCxnSpPr/>
          <p:nvPr/>
        </p:nvCxnSpPr>
        <p:spPr bwMode="auto">
          <a:xfrm flipH="1">
            <a:off x="1036690" y="3717032"/>
            <a:ext cx="1035990" cy="975493"/>
          </a:xfrm>
          <a:prstGeom prst="line">
            <a:avLst/>
          </a:prstGeom>
          <a:gradFill rotWithShape="0">
            <a:gsLst>
              <a:gs pos="0">
                <a:schemeClr val="accent1"/>
              </a:gs>
              <a:gs pos="100000">
                <a:schemeClr val="accent1">
                  <a:gamma/>
                  <a:shade val="86275"/>
                  <a:invGamma/>
                </a:schemeClr>
              </a:gs>
            </a:gsLst>
            <a:lin ang="5400000" scaled="1"/>
          </a:gradFill>
          <a:ln w="539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3" name="TextBox 12"/>
          <p:cNvSpPr txBox="1"/>
          <p:nvPr/>
        </p:nvSpPr>
        <p:spPr>
          <a:xfrm>
            <a:off x="6309125" y="6532235"/>
            <a:ext cx="2672078" cy="276999"/>
          </a:xfrm>
          <a:prstGeom prst="rect">
            <a:avLst/>
          </a:prstGeom>
          <a:noFill/>
        </p:spPr>
        <p:txBody>
          <a:bodyPr wrap="none" rtlCol="0">
            <a:spAutoFit/>
          </a:bodyPr>
          <a:lstStyle/>
          <a:p>
            <a:r>
              <a:rPr lang="en-GB" sz="1200" dirty="0" err="1" smtClean="0"/>
              <a:t>Strüder</a:t>
            </a:r>
            <a:r>
              <a:rPr lang="en-GB" sz="1200" dirty="0" smtClean="0"/>
              <a:t> H. et al.: Track &amp; Field 2016</a:t>
            </a:r>
            <a:endParaRPr lang="en-GB" sz="1200" dirty="0"/>
          </a:p>
        </p:txBody>
      </p:sp>
    </p:spTree>
    <p:extLst>
      <p:ext uri="{BB962C8B-B14F-4D97-AF65-F5344CB8AC3E}">
        <p14:creationId xmlns:p14="http://schemas.microsoft.com/office/powerpoint/2010/main" xmlns="" val="14596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49">
                                            <p:txEl>
                                              <p:pRg st="1" end="1"/>
                                            </p:txEl>
                                          </p:spTgt>
                                        </p:tgtEl>
                                        <p:attrNameLst>
                                          <p:attrName>style.visibility</p:attrName>
                                        </p:attrNameLst>
                                      </p:cBhvr>
                                      <p:to>
                                        <p:strVal val="visible"/>
                                      </p:to>
                                    </p:set>
                                    <p:anim calcmode="lin" valueType="num">
                                      <p:cBhvr additive="base">
                                        <p:cTn id="7" dur="2000" fill="hold"/>
                                        <p:tgtEl>
                                          <p:spTgt spid="21504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1504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ppt_x"/>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 calcmode="lin" valueType="num">
                                      <p:cBhvr additive="base">
                                        <p:cTn id="28" dur="1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9" dur="1500" fill="hold"/>
                                        <p:tgtEl>
                                          <p:spTgt spid="9">
                                            <p:txEl>
                                              <p:pRg st="1" end="1"/>
                                            </p:txEl>
                                          </p:spTgt>
                                        </p:tgtEl>
                                        <p:attrNameLst>
                                          <p:attrName>ppt_y</p:attrName>
                                        </p:attrNameLst>
                                      </p:cBhvr>
                                      <p:tavLst>
                                        <p:tav tm="0">
                                          <p:val>
                                            <p:strVal val="1+#ppt_h/2"/>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1499"/>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additive="base">
                                        <p:cTn id="38" dur="1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9" dur="1500" fill="hold"/>
                                        <p:tgtEl>
                                          <p:spTgt spid="9">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500" fill="hold"/>
                                        <p:tgtEl>
                                          <p:spTgt spid="12"/>
                                        </p:tgtEl>
                                        <p:attrNameLst>
                                          <p:attrName>ppt_x</p:attrName>
                                        </p:attrNameLst>
                                      </p:cBhvr>
                                      <p:tavLst>
                                        <p:tav tm="0">
                                          <p:val>
                                            <p:strVal val="#ppt_x"/>
                                          </p:val>
                                        </p:tav>
                                        <p:tav tm="100000">
                                          <p:val>
                                            <p:strVal val="#ppt_x"/>
                                          </p:val>
                                        </p:tav>
                                      </p:tavLst>
                                    </p:anim>
                                    <p:anim calcmode="lin" valueType="num">
                                      <p:cBhvr additive="base">
                                        <p:cTn id="43" dur="1500" fill="hold"/>
                                        <p:tgtEl>
                                          <p:spTgt spid="12"/>
                                        </p:tgtEl>
                                        <p:attrNameLst>
                                          <p:attrName>ppt_y</p:attrName>
                                        </p:attrNameLst>
                                      </p:cBhvr>
                                      <p:tavLst>
                                        <p:tav tm="0">
                                          <p:val>
                                            <p:strVal val="1+#ppt_h/2"/>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9" grpId="0" animBg="1"/>
      <p:bldP spid="1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a:xfrm>
            <a:off x="344488" y="394530"/>
            <a:ext cx="5616624" cy="65820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rtl="1"/>
            <a:r>
              <a:rPr lang="ar-EG" sz="4400" b="1" dirty="0">
                <a:solidFill>
                  <a:schemeClr val="bg1"/>
                </a:solidFill>
                <a:latin typeface="Times New Roman" panose="02020603050405020304" pitchFamily="18" charset="0"/>
                <a:cs typeface="Times New Roman" panose="02020603050405020304" pitchFamily="18" charset="0"/>
              </a:rPr>
              <a:t>الإستعداد </a:t>
            </a:r>
            <a:endParaRPr lang="en-GB" sz="4400" b="1" dirty="0">
              <a:solidFill>
                <a:schemeClr val="bg1"/>
              </a:solidFill>
              <a:latin typeface="Times New Roman" panose="02020603050405020304" pitchFamily="18" charset="0"/>
              <a:cs typeface="Times New Roman" panose="02020603050405020304" pitchFamily="18" charset="0"/>
            </a:endParaRPr>
          </a:p>
        </p:txBody>
      </p:sp>
      <p:sp>
        <p:nvSpPr>
          <p:cNvPr id="216073" name="Rectangle 9"/>
          <p:cNvSpPr>
            <a:spLocks noGrp="1" noChangeArrowheads="1"/>
          </p:cNvSpPr>
          <p:nvPr>
            <p:ph type="body" idx="1"/>
          </p:nvPr>
        </p:nvSpPr>
        <p:spPr>
          <a:xfrm>
            <a:off x="488504" y="764704"/>
            <a:ext cx="5472608" cy="4005263"/>
          </a:xfrm>
        </p:spPr>
        <p:txBody>
          <a:bodyPr/>
          <a:lstStyle/>
          <a:p>
            <a:pPr algn="r" rtl="1"/>
            <a:endParaRPr lang="en-GB" sz="4800" b="1" u="sng" dirty="0"/>
          </a:p>
          <a:p>
            <a:pPr lvl="1" algn="r" rtl="1"/>
            <a:r>
              <a:rPr lang="ar-EG" sz="3600" b="1" dirty="0">
                <a:latin typeface="Times New Roman" panose="02020603050405020304" pitchFamily="18" charset="0"/>
                <a:cs typeface="Times New Roman" panose="02020603050405020304" pitchFamily="18" charset="0"/>
              </a:rPr>
              <a:t>مسك الأداة</a:t>
            </a:r>
          </a:p>
          <a:p>
            <a:pPr lvl="1" algn="r" rtl="1"/>
            <a:r>
              <a:rPr lang="ar-EG" sz="3600" b="1" dirty="0">
                <a:latin typeface="Times New Roman" panose="02020603050405020304" pitchFamily="18" charset="0"/>
                <a:cs typeface="Times New Roman" panose="02020603050405020304" pitchFamily="18" charset="0"/>
              </a:rPr>
              <a:t>إتخاذ وضع جيد للتوازن </a:t>
            </a:r>
            <a:endParaRPr lang="en-GB" sz="3600" b="1" dirty="0">
              <a:latin typeface="Times New Roman" panose="02020603050405020304" pitchFamily="18" charset="0"/>
              <a:cs typeface="Times New Roman" panose="02020603050405020304" pitchFamily="18" charset="0"/>
            </a:endParaRPr>
          </a:p>
          <a:p>
            <a:pPr lvl="1" algn="r" rtl="1"/>
            <a:r>
              <a:rPr lang="ar-EG" altLang="en-US" sz="3600" b="1" dirty="0">
                <a:latin typeface="Times New Roman" panose="02020603050405020304" pitchFamily="18" charset="0"/>
                <a:cs typeface="Times New Roman" panose="02020603050405020304" pitchFamily="18" charset="0"/>
              </a:rPr>
              <a:t>التركيز</a:t>
            </a:r>
            <a:endParaRPr lang="en-GB" altLang="en-US" sz="3600" b="1" dirty="0">
              <a:latin typeface="Times New Roman" panose="02020603050405020304" pitchFamily="18" charset="0"/>
              <a:cs typeface="Times New Roman" panose="02020603050405020304" pitchFamily="18" charset="0"/>
            </a:endParaRPr>
          </a:p>
        </p:txBody>
      </p:sp>
      <p:pic>
        <p:nvPicPr>
          <p:cNvPr id="216074"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7195" y="1394322"/>
            <a:ext cx="2398253" cy="417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6075" name="Picture 11" descr="DVORAK DISQU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17458" y="3905489"/>
            <a:ext cx="3118693" cy="22679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9" name="TextBox 8"/>
          <p:cNvSpPr txBox="1"/>
          <p:nvPr/>
        </p:nvSpPr>
        <p:spPr>
          <a:xfrm>
            <a:off x="9201472" y="6599319"/>
            <a:ext cx="704528" cy="253916"/>
          </a:xfrm>
          <a:prstGeom prst="rect">
            <a:avLst/>
          </a:prstGeom>
          <a:noFill/>
        </p:spPr>
        <p:txBody>
          <a:bodyPr wrap="square" rtlCol="0">
            <a:spAutoFit/>
          </a:bodyPr>
          <a:lstStyle/>
          <a:p>
            <a:r>
              <a:rPr lang="en-US" sz="1050" dirty="0" smtClean="0"/>
              <a:t>6.5.1 / 9</a:t>
            </a:r>
            <a:endParaRPr lang="en-US" sz="105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1396" y="3563467"/>
            <a:ext cx="1489929" cy="14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r="38397"/>
          <a:stretch/>
        </p:blipFill>
        <p:spPr bwMode="auto">
          <a:xfrm>
            <a:off x="531071" y="5405104"/>
            <a:ext cx="1613617"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4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344488" y="404664"/>
            <a:ext cx="5760640" cy="50405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rtl="1"/>
            <a:r>
              <a:rPr lang="ar-EG" sz="3600" b="1" dirty="0">
                <a:solidFill>
                  <a:schemeClr val="bg1"/>
                </a:solidFill>
                <a:latin typeface="Times New Roman" panose="02020603050405020304" pitchFamily="18" charset="0"/>
                <a:cs typeface="Times New Roman" panose="02020603050405020304" pitchFamily="18" charset="0"/>
              </a:rPr>
              <a:t>بناء القوة الدافعة</a:t>
            </a:r>
          </a:p>
        </p:txBody>
      </p:sp>
      <p:sp>
        <p:nvSpPr>
          <p:cNvPr id="217097" name="Rectangle 9"/>
          <p:cNvSpPr>
            <a:spLocks noGrp="1" noChangeArrowheads="1"/>
          </p:cNvSpPr>
          <p:nvPr>
            <p:ph type="body" idx="1"/>
          </p:nvPr>
        </p:nvSpPr>
        <p:spPr>
          <a:xfrm>
            <a:off x="517988" y="1124745"/>
            <a:ext cx="8576602" cy="4308540"/>
          </a:xfrm>
        </p:spPr>
        <p:txBody>
          <a:bodyPr/>
          <a:lstStyle/>
          <a:p>
            <a:pPr algn="r" rtl="1"/>
            <a:r>
              <a:rPr lang="ar-EG" sz="2800" b="1" dirty="0" smtClean="0">
                <a:cs typeface="Arial" charset="0"/>
              </a:rPr>
              <a:t>الهدف هو:</a:t>
            </a:r>
          </a:p>
          <a:p>
            <a:pPr marL="457200" indent="-457200" algn="r" rtl="1">
              <a:buFont typeface="Arial" panose="020B0604020202020204" pitchFamily="34" charset="0"/>
              <a:buChar char="•"/>
            </a:pPr>
            <a:r>
              <a:rPr lang="ar-EG" sz="2800" b="1" dirty="0" smtClean="0">
                <a:cs typeface="Arial" charset="0"/>
              </a:rPr>
              <a:t> </a:t>
            </a:r>
            <a:r>
              <a:rPr lang="ar-EG" sz="2800" b="1" dirty="0">
                <a:cs typeface="Arial" charset="0"/>
              </a:rPr>
              <a:t>زيادة السرعة المحتملة للتخلص </a:t>
            </a:r>
            <a:r>
              <a:rPr lang="ar-EG" sz="2800" b="1" dirty="0" smtClean="0">
                <a:cs typeface="Arial" charset="0"/>
              </a:rPr>
              <a:t>.</a:t>
            </a:r>
          </a:p>
          <a:p>
            <a:pPr marL="457200" indent="-457200" algn="r" rtl="1">
              <a:buFont typeface="Arial" panose="020B0604020202020204" pitchFamily="34" charset="0"/>
              <a:buChar char="•"/>
            </a:pPr>
            <a:r>
              <a:rPr lang="ar-EG" sz="2800" b="1" dirty="0" smtClean="0">
                <a:cs typeface="Arial" charset="0"/>
              </a:rPr>
              <a:t>الوصول </a:t>
            </a:r>
            <a:r>
              <a:rPr lang="ar-EG" sz="2800" b="1" dirty="0">
                <a:cs typeface="Arial" charset="0"/>
              </a:rPr>
              <a:t>إلى </a:t>
            </a:r>
            <a:r>
              <a:rPr lang="ar-EG" sz="2800" b="1" dirty="0" smtClean="0">
                <a:cs typeface="Arial" charset="0"/>
              </a:rPr>
              <a:t>حالة التوتر المبدئي  للجسم </a:t>
            </a:r>
            <a:endParaRPr lang="fr-FR" sz="2800" b="1" dirty="0">
              <a:cs typeface="Arial" charset="0"/>
            </a:endParaRPr>
          </a:p>
          <a:p>
            <a:pPr marL="457200" indent="-457200">
              <a:buFont typeface="Arial" panose="020B0604020202020204" pitchFamily="34" charset="0"/>
              <a:buChar char="•"/>
            </a:pPr>
            <a:r>
              <a:rPr lang="fr-FR" altLang="en-US" sz="2800" dirty="0" smtClean="0"/>
              <a:t>.</a:t>
            </a:r>
            <a:endParaRPr lang="fr-FR" altLang="en-US" sz="2800" dirty="0"/>
          </a:p>
        </p:txBody>
      </p:sp>
      <p:pic>
        <p:nvPicPr>
          <p:cNvPr id="217098"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512" y="3097133"/>
            <a:ext cx="3713084" cy="2795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7100"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7096" y="3072811"/>
            <a:ext cx="3277494" cy="282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9" name="TextBox 8"/>
          <p:cNvSpPr txBox="1"/>
          <p:nvPr/>
        </p:nvSpPr>
        <p:spPr>
          <a:xfrm>
            <a:off x="8921090" y="6599319"/>
            <a:ext cx="984910" cy="253916"/>
          </a:xfrm>
          <a:prstGeom prst="rect">
            <a:avLst/>
          </a:prstGeom>
          <a:noFill/>
        </p:spPr>
        <p:txBody>
          <a:bodyPr wrap="square" rtlCol="0">
            <a:spAutoFit/>
          </a:bodyPr>
          <a:lstStyle/>
          <a:p>
            <a:r>
              <a:rPr lang="en-US" sz="1050" dirty="0" smtClean="0"/>
              <a:t>6.5.1 / 10</a:t>
            </a:r>
            <a:endParaRPr lang="en-US" sz="1050" dirty="0"/>
          </a:p>
        </p:txBody>
      </p:sp>
    </p:spTree>
    <p:extLst>
      <p:ext uri="{BB962C8B-B14F-4D97-AF65-F5344CB8AC3E}">
        <p14:creationId xmlns:p14="http://schemas.microsoft.com/office/powerpoint/2010/main" xmlns="" val="34101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243" r="75560"/>
          <a:stretch/>
        </p:blipFill>
        <p:spPr bwMode="auto">
          <a:xfrm>
            <a:off x="2360712" y="4663432"/>
            <a:ext cx="1224136"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1600" r="71212"/>
          <a:stretch/>
        </p:blipFill>
        <p:spPr bwMode="auto">
          <a:xfrm>
            <a:off x="123818" y="2918362"/>
            <a:ext cx="1656184" cy="18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914" name="Rectangle 18"/>
          <p:cNvSpPr>
            <a:spLocks noGrp="1" noChangeArrowheads="1"/>
          </p:cNvSpPr>
          <p:nvPr>
            <p:ph type="body" idx="1"/>
          </p:nvPr>
        </p:nvSpPr>
        <p:spPr>
          <a:xfrm>
            <a:off x="200472" y="1556792"/>
            <a:ext cx="8576602" cy="4005263"/>
          </a:xfrm>
        </p:spPr>
        <p:txBody>
          <a:bodyPr/>
          <a:lstStyle/>
          <a:p>
            <a:pPr marL="0" indent="0" algn="r" rtl="1"/>
            <a:r>
              <a:rPr lang="ar-EG" sz="2800" b="1" dirty="0" smtClean="0">
                <a:latin typeface="Times New Roman" panose="02020603050405020304" pitchFamily="18" charset="0"/>
                <a:cs typeface="Times New Roman" panose="02020603050405020304" pitchFamily="18" charset="0"/>
              </a:rPr>
              <a:t>الرابط </a:t>
            </a:r>
            <a:r>
              <a:rPr lang="ar-EG" sz="2800" b="1" dirty="0">
                <a:latin typeface="Times New Roman" panose="02020603050405020304" pitchFamily="18" charset="0"/>
                <a:cs typeface="Times New Roman" panose="02020603050405020304" pitchFamily="18" charset="0"/>
              </a:rPr>
              <a:t>بين </a:t>
            </a:r>
            <a:r>
              <a:rPr lang="ar-EG" sz="2800" b="1" dirty="0" smtClean="0">
                <a:latin typeface="Times New Roman" panose="02020603050405020304" pitchFamily="18" charset="0"/>
                <a:cs typeface="Times New Roman" panose="02020603050405020304" pitchFamily="18" charset="0"/>
              </a:rPr>
              <a:t> مرحلة “ </a:t>
            </a:r>
            <a:r>
              <a:rPr lang="ar-EG" sz="2800" b="1" dirty="0">
                <a:latin typeface="Times New Roman" panose="02020603050405020304" pitchFamily="18" charset="0"/>
                <a:cs typeface="Times New Roman" panose="02020603050405020304" pitchFamily="18" charset="0"/>
              </a:rPr>
              <a:t>بناء القوة الدافعة ” و “ مرحلة الرمي </a:t>
            </a:r>
            <a:endParaRPr lang="en-GB" sz="2800" b="1" dirty="0" smtClean="0">
              <a:latin typeface="Times New Roman" panose="02020603050405020304" pitchFamily="18" charset="0"/>
              <a:cs typeface="Times New Roman" panose="02020603050405020304" pitchFamily="18" charset="0"/>
            </a:endParaRPr>
          </a:p>
          <a:p>
            <a:pPr marL="0" indent="0" algn="r" rtl="1"/>
            <a:r>
              <a:rPr lang="ar-EG" sz="2800" b="1" dirty="0" smtClean="0">
                <a:latin typeface="Times New Roman" panose="02020603050405020304" pitchFamily="18" charset="0"/>
                <a:cs typeface="Times New Roman" panose="02020603050405020304" pitchFamily="18" charset="0"/>
              </a:rPr>
              <a:t> </a:t>
            </a:r>
            <a:r>
              <a:rPr lang="ar-EG" sz="2800" b="1" dirty="0">
                <a:latin typeface="Times New Roman" panose="02020603050405020304" pitchFamily="18" charset="0"/>
                <a:cs typeface="Times New Roman" panose="02020603050405020304" pitchFamily="18" charset="0"/>
              </a:rPr>
              <a:t>هو </a:t>
            </a:r>
            <a:r>
              <a:rPr lang="ar-EG" sz="2800" b="1" dirty="0" smtClean="0">
                <a:latin typeface="Times New Roman" panose="02020603050405020304" pitchFamily="18" charset="0"/>
                <a:cs typeface="Times New Roman" panose="02020603050405020304" pitchFamily="18" charset="0"/>
              </a:rPr>
              <a:t>وضع </a:t>
            </a:r>
            <a:r>
              <a:rPr lang="ar-EG" sz="2800" b="1" dirty="0">
                <a:latin typeface="Times New Roman" panose="02020603050405020304" pitchFamily="18" charset="0"/>
                <a:cs typeface="Times New Roman" panose="02020603050405020304" pitchFamily="18" charset="0"/>
              </a:rPr>
              <a:t>القوة </a:t>
            </a:r>
            <a:r>
              <a:rPr lang="ar-EG" altLang="en-US" sz="2800" b="1" kern="1200" dirty="0">
                <a:latin typeface="Times New Roman" panose="02020603050405020304" pitchFamily="18" charset="0"/>
                <a:cs typeface="Times New Roman" panose="02020603050405020304" pitchFamily="18" charset="0"/>
              </a:rPr>
              <a:t>الملقب ب</a:t>
            </a:r>
            <a:r>
              <a:rPr lang="fr-FR" altLang="en-US" sz="2800" b="1" kern="1200" dirty="0">
                <a:latin typeface="Times New Roman" panose="02020603050405020304" pitchFamily="18" charset="0"/>
                <a:cs typeface="Times New Roman" panose="02020603050405020304" pitchFamily="18" charset="0"/>
              </a:rPr>
              <a:t> « </a:t>
            </a:r>
            <a:r>
              <a:rPr lang="ar-EG" altLang="en-US" sz="2800" b="1" kern="1200" dirty="0">
                <a:latin typeface="Times New Roman" panose="02020603050405020304" pitchFamily="18" charset="0"/>
                <a:cs typeface="Times New Roman" panose="02020603050405020304" pitchFamily="18" charset="0"/>
              </a:rPr>
              <a:t>وضع الرمي</a:t>
            </a:r>
            <a:r>
              <a:rPr lang="fr-FR" altLang="en-US" sz="2800" kern="1200" dirty="0">
                <a:solidFill>
                  <a:srgbClr val="FFD600"/>
                </a:solidFill>
                <a:latin typeface="IAAF Sans Bold" pitchFamily="50" charset="0"/>
              </a:rPr>
              <a:t> </a:t>
            </a:r>
            <a:endParaRPr lang="fr-FR" altLang="en-US" sz="2800" dirty="0"/>
          </a:p>
        </p:txBody>
      </p:sp>
      <p:sp>
        <p:nvSpPr>
          <p:cNvPr id="8"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9" name="TextBox 8"/>
          <p:cNvSpPr txBox="1"/>
          <p:nvPr/>
        </p:nvSpPr>
        <p:spPr>
          <a:xfrm>
            <a:off x="8913440" y="6599319"/>
            <a:ext cx="992560" cy="253916"/>
          </a:xfrm>
          <a:prstGeom prst="rect">
            <a:avLst/>
          </a:prstGeom>
          <a:noFill/>
        </p:spPr>
        <p:txBody>
          <a:bodyPr wrap="square" rtlCol="0">
            <a:spAutoFit/>
          </a:bodyPr>
          <a:lstStyle/>
          <a:p>
            <a:r>
              <a:rPr lang="en-US" sz="1050" dirty="0" smtClean="0"/>
              <a:t>6.5.1 / 11</a:t>
            </a:r>
            <a:endParaRPr lang="en-US" sz="1050" dirty="0"/>
          </a:p>
        </p:txBody>
      </p:sp>
      <p:sp>
        <p:nvSpPr>
          <p:cNvPr id="7" name="Rectangle 2"/>
          <p:cNvSpPr>
            <a:spLocks noGrp="1" noRot="1" noChangeArrowheads="1"/>
          </p:cNvSpPr>
          <p:nvPr>
            <p:ph type="title"/>
          </p:nvPr>
        </p:nvSpPr>
        <p:spPr>
          <a:xfrm>
            <a:off x="200472" y="193498"/>
            <a:ext cx="6886963" cy="4991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rtl="1"/>
            <a:r>
              <a:rPr lang="ar-EG" sz="3600" b="1" dirty="0">
                <a:solidFill>
                  <a:schemeClr val="bg1"/>
                </a:solidFill>
                <a:cs typeface="Arial" charset="0"/>
              </a:rPr>
              <a:t>وضع القوة</a:t>
            </a:r>
            <a:r>
              <a:rPr lang="fr-FR" altLang="en-US" sz="3600" b="1" kern="1200" dirty="0" smtClean="0">
                <a:solidFill>
                  <a:schemeClr val="bg1"/>
                </a:solidFill>
                <a:latin typeface="IAAF Sans Bold" pitchFamily="50" charset="0"/>
              </a:rPr>
              <a:t> </a:t>
            </a:r>
            <a:r>
              <a:rPr lang="ar-EG" altLang="en-US" sz="3600" b="1" kern="1200" dirty="0" smtClean="0">
                <a:solidFill>
                  <a:schemeClr val="bg1"/>
                </a:solidFill>
                <a:latin typeface="IAAF Sans Bold" pitchFamily="50" charset="0"/>
              </a:rPr>
              <a:t>الملقب ب</a:t>
            </a:r>
            <a:r>
              <a:rPr lang="fr-FR" altLang="en-US" sz="3600" b="1" kern="1200" dirty="0" smtClean="0">
                <a:solidFill>
                  <a:schemeClr val="bg1"/>
                </a:solidFill>
                <a:latin typeface="IAAF Sans Bold" pitchFamily="50" charset="0"/>
              </a:rPr>
              <a:t> « </a:t>
            </a:r>
            <a:r>
              <a:rPr lang="ar-EG" altLang="en-US" sz="3600" b="1" kern="1200" dirty="0" smtClean="0">
                <a:solidFill>
                  <a:schemeClr val="bg1"/>
                </a:solidFill>
                <a:latin typeface="IAAF Sans Bold" pitchFamily="50" charset="0"/>
              </a:rPr>
              <a:t>وضع الرمي</a:t>
            </a:r>
            <a:r>
              <a:rPr lang="fr-FR" altLang="en-US" sz="3600" b="1" kern="1200" dirty="0" smtClean="0">
                <a:solidFill>
                  <a:schemeClr val="bg1"/>
                </a:solidFill>
                <a:latin typeface="IAAF Sans Bold" pitchFamily="50" charset="0"/>
              </a:rPr>
              <a:t> »</a:t>
            </a:r>
            <a:endParaRPr lang="fr-FR" altLang="en-US" sz="3600" b="1" kern="1200" dirty="0">
              <a:solidFill>
                <a:schemeClr val="bg1"/>
              </a:solidFill>
              <a:latin typeface="IAAF Sans Bold" pitchFamily="50" charset="0"/>
            </a:endParaRP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r="77492"/>
          <a:stretch/>
        </p:blipFill>
        <p:spPr bwMode="auto">
          <a:xfrm>
            <a:off x="2257359" y="2862540"/>
            <a:ext cx="1224136"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48414" b="53608"/>
          <a:stretch/>
        </p:blipFill>
        <p:spPr bwMode="auto">
          <a:xfrm>
            <a:off x="686897" y="4995595"/>
            <a:ext cx="1272616" cy="1440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7346232" y="3693803"/>
            <a:ext cx="396000" cy="432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9056431" y="3533036"/>
            <a:ext cx="396000" cy="432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6253127" y="5893501"/>
            <a:ext cx="396000" cy="432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 name="Rectangle 2"/>
          <p:cNvSpPr/>
          <p:nvPr/>
        </p:nvSpPr>
        <p:spPr>
          <a:xfrm>
            <a:off x="3584848" y="2690336"/>
            <a:ext cx="6120680" cy="3539430"/>
          </a:xfrm>
          <a:prstGeom prst="rect">
            <a:avLst/>
          </a:prstGeom>
        </p:spPr>
        <p:txBody>
          <a:bodyPr wrap="square">
            <a:spAutoFit/>
          </a:bodyPr>
          <a:lstStyle/>
          <a:p>
            <a:pPr marL="457200" indent="-457200" algn="r" rtl="1" eaLnBrk="0" hangingPunct="0">
              <a:buClr>
                <a:schemeClr val="accent2"/>
              </a:buClr>
              <a:buFont typeface="Wingdings" pitchFamily="2" charset="2"/>
              <a:buChar char="§"/>
            </a:pPr>
            <a:r>
              <a:rPr lang="ar-EG" sz="3200" b="1" dirty="0">
                <a:latin typeface="Times New Roman" pitchFamily="18" charset="0"/>
                <a:cs typeface="Times New Roman" pitchFamily="18" charset="0"/>
              </a:rPr>
              <a:t>التوتر العضلي في كل أنحاء الجسم </a:t>
            </a:r>
          </a:p>
          <a:p>
            <a:pPr marL="457200" indent="-457200" algn="r" rtl="1" eaLnBrk="0" hangingPunct="0">
              <a:buClr>
                <a:schemeClr val="accent2"/>
              </a:buClr>
              <a:buFont typeface="Wingdings" pitchFamily="2" charset="2"/>
              <a:buChar char="§"/>
            </a:pPr>
            <a:r>
              <a:rPr lang="ar-EG" sz="3200" b="1" dirty="0">
                <a:latin typeface="Times New Roman" pitchFamily="18" charset="0"/>
                <a:cs typeface="Times New Roman" pitchFamily="18" charset="0"/>
              </a:rPr>
              <a:t>الإرتكاز </a:t>
            </a:r>
            <a:r>
              <a:rPr lang="ar-EG" sz="3200" b="1" dirty="0" smtClean="0">
                <a:latin typeface="Times New Roman" pitchFamily="18" charset="0"/>
                <a:cs typeface="Times New Roman" pitchFamily="18" charset="0"/>
              </a:rPr>
              <a:t>المتزن بكلتا </a:t>
            </a:r>
            <a:r>
              <a:rPr lang="ar-EG" sz="3200" b="1" dirty="0">
                <a:latin typeface="Times New Roman" pitchFamily="18" charset="0"/>
                <a:cs typeface="Times New Roman" pitchFamily="18" charset="0"/>
              </a:rPr>
              <a:t>القدمين على الأرض</a:t>
            </a:r>
          </a:p>
          <a:p>
            <a:pPr marL="457200" indent="-457200" algn="r" rtl="1" eaLnBrk="0" hangingPunct="0">
              <a:buClr>
                <a:schemeClr val="accent2"/>
              </a:buClr>
              <a:buFont typeface="Wingdings" pitchFamily="2" charset="2"/>
              <a:buChar char="§"/>
            </a:pPr>
            <a:r>
              <a:rPr lang="ar-EG" sz="3200" b="1" dirty="0">
                <a:latin typeface="Times New Roman" pitchFamily="18" charset="0"/>
                <a:cs typeface="Times New Roman" pitchFamily="18" charset="0"/>
              </a:rPr>
              <a:t>وزن الجسم فوق القدم اليمنى  مع رفع كعب القدم اليمنى</a:t>
            </a:r>
          </a:p>
          <a:p>
            <a:pPr marL="457200" indent="-457200" algn="r" rtl="1" eaLnBrk="0" hangingPunct="0">
              <a:buClr>
                <a:schemeClr val="accent2"/>
              </a:buClr>
              <a:buFont typeface="Wingdings" pitchFamily="2" charset="2"/>
              <a:buChar char="§"/>
            </a:pPr>
            <a:r>
              <a:rPr lang="ar-EG" sz="3200" b="1" dirty="0">
                <a:latin typeface="Times New Roman" pitchFamily="18" charset="0"/>
                <a:cs typeface="Times New Roman" pitchFamily="18" charset="0"/>
              </a:rPr>
              <a:t>كعب القدم اليمنى على خط واحد مع مشط القدم اليسرى</a:t>
            </a:r>
          </a:p>
          <a:p>
            <a:pPr marL="457200" indent="-457200" algn="r" rtl="1" eaLnBrk="0" hangingPunct="0">
              <a:buClr>
                <a:schemeClr val="accent2"/>
              </a:buClr>
              <a:buFont typeface="Wingdings" pitchFamily="2" charset="2"/>
              <a:buChar char="§"/>
            </a:pPr>
            <a:r>
              <a:rPr lang="ar-EG" sz="3200" b="1" dirty="0">
                <a:latin typeface="Times New Roman" pitchFamily="18" charset="0"/>
                <a:cs typeface="Times New Roman" pitchFamily="18" charset="0"/>
              </a:rPr>
              <a:t>الظهر مواجه لإتجاه الرمي</a:t>
            </a:r>
            <a:endParaRPr lang="en-GB"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1816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4" name="Rectangle 8"/>
          <p:cNvSpPr>
            <a:spLocks noGrp="1" noChangeArrowheads="1"/>
          </p:cNvSpPr>
          <p:nvPr>
            <p:ph type="body" idx="1"/>
          </p:nvPr>
        </p:nvSpPr>
        <p:spPr>
          <a:xfrm>
            <a:off x="4554254" y="1672277"/>
            <a:ext cx="4400497" cy="2116763"/>
          </a:xfrm>
        </p:spPr>
        <p:txBody>
          <a:bodyPr/>
          <a:lstStyle/>
          <a:p>
            <a:pPr algn="r" rtl="1"/>
            <a:r>
              <a:rPr lang="ar-EG" sz="2800" b="1" dirty="0" smtClean="0">
                <a:latin typeface="Times New Roman" pitchFamily="18" charset="0"/>
                <a:cs typeface="Times New Roman" pitchFamily="18" charset="0"/>
              </a:rPr>
              <a:t> </a:t>
            </a:r>
            <a:endParaRPr lang="ar-EG" sz="2800" b="1" dirty="0">
              <a:latin typeface="Times New Roman" pitchFamily="18" charset="0"/>
              <a:cs typeface="Times New Roman" pitchFamily="18" charset="0"/>
            </a:endParaRPr>
          </a:p>
          <a:p>
            <a:pPr lvl="1" algn="r" rtl="1"/>
            <a:r>
              <a:rPr lang="ar-EG" sz="2400" b="1" dirty="0">
                <a:latin typeface="Times New Roman" pitchFamily="18" charset="0"/>
                <a:cs typeface="Times New Roman" pitchFamily="18" charset="0"/>
              </a:rPr>
              <a:t>حركة إيقاف الجانب الأيسر للجسم  </a:t>
            </a:r>
            <a:endParaRPr lang="en-US" sz="2400" b="1" dirty="0">
              <a:latin typeface="Times New Roman" pitchFamily="18" charset="0"/>
              <a:cs typeface="Times New Roman" pitchFamily="18" charset="0"/>
            </a:endParaRPr>
          </a:p>
          <a:p>
            <a:pPr lvl="1" algn="r" rtl="1"/>
            <a:r>
              <a:rPr lang="ar-EG" sz="2400" b="1" dirty="0">
                <a:latin typeface="Times New Roman" pitchFamily="18" charset="0"/>
                <a:cs typeface="Times New Roman" pitchFamily="18" charset="0"/>
              </a:rPr>
              <a:t>التقوس</a:t>
            </a:r>
            <a:endParaRPr lang="fr-FR" sz="2400" b="1" dirty="0">
              <a:latin typeface="Times New Roman" pitchFamily="18" charset="0"/>
              <a:cs typeface="Times New Roman" pitchFamily="18" charset="0"/>
            </a:endParaRPr>
          </a:p>
          <a:p>
            <a:pPr lvl="1" algn="r" rtl="1"/>
            <a:r>
              <a:rPr lang="ar-EG" sz="2400" b="1" dirty="0">
                <a:latin typeface="Times New Roman" pitchFamily="18" charset="0"/>
                <a:cs typeface="Times New Roman" pitchFamily="18" charset="0"/>
              </a:rPr>
              <a:t>وضع العصر</a:t>
            </a:r>
          </a:p>
          <a:p>
            <a:pPr>
              <a:buFont typeface="Wingdings" panose="05000000000000000000" pitchFamily="2" charset="2"/>
              <a:buNone/>
            </a:pPr>
            <a:endParaRPr lang="fr-FR" altLang="en-US" sz="2800" dirty="0"/>
          </a:p>
        </p:txBody>
      </p:sp>
      <p:sp>
        <p:nvSpPr>
          <p:cNvPr id="9"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10" name="TextBox 9"/>
          <p:cNvSpPr txBox="1"/>
          <p:nvPr/>
        </p:nvSpPr>
        <p:spPr>
          <a:xfrm>
            <a:off x="9137114" y="6599319"/>
            <a:ext cx="768886" cy="253916"/>
          </a:xfrm>
          <a:prstGeom prst="rect">
            <a:avLst/>
          </a:prstGeom>
          <a:noFill/>
        </p:spPr>
        <p:txBody>
          <a:bodyPr wrap="square" rtlCol="0">
            <a:spAutoFit/>
          </a:bodyPr>
          <a:lstStyle/>
          <a:p>
            <a:r>
              <a:rPr lang="en-US" sz="1050" dirty="0" smtClean="0"/>
              <a:t>6.5.1 / 12</a:t>
            </a:r>
            <a:endParaRPr lang="en-US" sz="105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98" y="2996952"/>
            <a:ext cx="6287754" cy="37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6321152" y="4718767"/>
            <a:ext cx="3200406" cy="707886"/>
          </a:xfrm>
          <a:prstGeom prst="rect">
            <a:avLst/>
          </a:prstGeom>
          <a:noFill/>
        </p:spPr>
        <p:txBody>
          <a:bodyPr wrap="square" rtlCol="0">
            <a:spAutoFit/>
          </a:bodyPr>
          <a:lstStyle/>
          <a:p>
            <a:pPr algn="r"/>
            <a:r>
              <a:rPr lang="ar-EG" sz="2000" b="1" dirty="0" smtClean="0"/>
              <a:t>وضع التقوس في الرمح والمقارنة بين أوضاع القرص والجلة</a:t>
            </a:r>
            <a:endParaRPr lang="en-GB" sz="2000" b="1" dirty="0"/>
          </a:p>
        </p:txBody>
      </p:sp>
      <p:sp>
        <p:nvSpPr>
          <p:cNvPr id="13" name="TextBox 12"/>
          <p:cNvSpPr txBox="1"/>
          <p:nvPr/>
        </p:nvSpPr>
        <p:spPr>
          <a:xfrm>
            <a:off x="7150098" y="6288600"/>
            <a:ext cx="2672078" cy="276999"/>
          </a:xfrm>
          <a:prstGeom prst="rect">
            <a:avLst/>
          </a:prstGeom>
          <a:noFill/>
        </p:spPr>
        <p:txBody>
          <a:bodyPr wrap="none" rtlCol="0">
            <a:spAutoFit/>
          </a:bodyPr>
          <a:lstStyle/>
          <a:p>
            <a:r>
              <a:rPr lang="en-GB" sz="1200" dirty="0" err="1" smtClean="0"/>
              <a:t>Strüder</a:t>
            </a:r>
            <a:r>
              <a:rPr lang="en-GB" sz="1200" dirty="0" smtClean="0"/>
              <a:t> H. et al.: Track &amp; Field 2016</a:t>
            </a:r>
            <a:endParaRPr lang="en-GB" sz="1200" dirty="0"/>
          </a:p>
        </p:txBody>
      </p:sp>
      <p:sp>
        <p:nvSpPr>
          <p:cNvPr id="2" name="Rectangle 1"/>
          <p:cNvSpPr/>
          <p:nvPr/>
        </p:nvSpPr>
        <p:spPr>
          <a:xfrm>
            <a:off x="1231868" y="404664"/>
            <a:ext cx="2103460" cy="646331"/>
          </a:xfrm>
          <a:prstGeom prst="rect">
            <a:avLst/>
          </a:prstGeom>
        </p:spPr>
        <p:txBody>
          <a:bodyPr wrap="none">
            <a:spAutoFit/>
          </a:bodyPr>
          <a:lstStyle/>
          <a:p>
            <a:r>
              <a:rPr lang="ar-EG" sz="3600" b="1" dirty="0" smtClean="0">
                <a:solidFill>
                  <a:schemeClr val="bg1"/>
                </a:solidFill>
                <a:latin typeface="Times New Roman" panose="02020603050405020304" pitchFamily="18" charset="0"/>
                <a:cs typeface="Times New Roman" panose="02020603050405020304" pitchFamily="18" charset="0"/>
              </a:rPr>
              <a:t>مرحلة </a:t>
            </a:r>
            <a:r>
              <a:rPr lang="ar-EG" sz="3600" b="1" dirty="0">
                <a:solidFill>
                  <a:schemeClr val="bg1"/>
                </a:solidFill>
                <a:latin typeface="Times New Roman" panose="02020603050405020304" pitchFamily="18" charset="0"/>
                <a:cs typeface="Times New Roman" panose="02020603050405020304" pitchFamily="18" charset="0"/>
              </a:rPr>
              <a:t>الرمي</a:t>
            </a:r>
          </a:p>
        </p:txBody>
      </p:sp>
    </p:spTree>
    <p:extLst>
      <p:ext uri="{BB962C8B-B14F-4D97-AF65-F5344CB8AC3E}">
        <p14:creationId xmlns:p14="http://schemas.microsoft.com/office/powerpoint/2010/main" xmlns="" val="66598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8" name="Rectangle 8"/>
          <p:cNvSpPr>
            <a:spLocks noGrp="1" noChangeArrowheads="1"/>
          </p:cNvSpPr>
          <p:nvPr>
            <p:ph type="body" idx="1"/>
          </p:nvPr>
        </p:nvSpPr>
        <p:spPr>
          <a:xfrm>
            <a:off x="128464" y="1468934"/>
            <a:ext cx="9577064" cy="4005263"/>
          </a:xfrm>
        </p:spPr>
        <p:txBody>
          <a:bodyPr/>
          <a:lstStyle/>
          <a:p>
            <a:pPr marL="896938" indent="0" algn="r" rtl="1">
              <a:buFont typeface="Arial" panose="020B0604020202020204" pitchFamily="34" charset="0"/>
              <a:buChar char="•"/>
            </a:pPr>
            <a:r>
              <a:rPr lang="ar-EG" altLang="en-US" sz="2800" b="1" dirty="0" smtClean="0">
                <a:latin typeface="Times New Roman" panose="02020603050405020304" pitchFamily="18" charset="0"/>
                <a:cs typeface="Times New Roman" panose="02020603050405020304" pitchFamily="18" charset="0"/>
              </a:rPr>
              <a:t>   تفريغ الطاقة الحركية المتبقية للرامي</a:t>
            </a:r>
            <a:endParaRPr lang="fr-FR" altLang="en-US" sz="2800" b="1" dirty="0" smtClean="0">
              <a:latin typeface="Times New Roman" panose="02020603050405020304" pitchFamily="18" charset="0"/>
              <a:cs typeface="Times New Roman" panose="02020603050405020304" pitchFamily="18" charset="0"/>
            </a:endParaRPr>
          </a:p>
          <a:p>
            <a:pPr marL="857250" lvl="1" indent="39688" algn="r" rtl="1">
              <a:buFont typeface="Arial" panose="020B0604020202020204" pitchFamily="34" charset="0"/>
              <a:buChar char="•"/>
            </a:pPr>
            <a:r>
              <a:rPr lang="ar-EG" sz="2800" b="1" dirty="0" smtClean="0">
                <a:latin typeface="Times New Roman" panose="02020603050405020304" pitchFamily="18" charset="0"/>
                <a:cs typeface="Times New Roman" panose="02020603050405020304" pitchFamily="18" charset="0"/>
              </a:rPr>
              <a:t>   يجب </a:t>
            </a:r>
            <a:r>
              <a:rPr lang="ar-EG" sz="2800" b="1" dirty="0">
                <a:latin typeface="Times New Roman" panose="02020603050405020304" pitchFamily="18" charset="0"/>
                <a:cs typeface="Times New Roman" panose="02020603050405020304" pitchFamily="18" charset="0"/>
              </a:rPr>
              <a:t>أن يتجنب اللاعب الوقوع في المخالفة القانونية</a:t>
            </a:r>
            <a:endParaRPr lang="fr-FR" altLang="en-US" sz="2800" b="1"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9129464" y="6599319"/>
            <a:ext cx="776536" cy="253916"/>
          </a:xfrm>
          <a:prstGeom prst="rect">
            <a:avLst/>
          </a:prstGeom>
          <a:noFill/>
        </p:spPr>
        <p:txBody>
          <a:bodyPr wrap="square" rtlCol="0">
            <a:spAutoFit/>
          </a:bodyPr>
          <a:lstStyle/>
          <a:p>
            <a:r>
              <a:rPr lang="en-US" sz="1050" dirty="0" smtClean="0"/>
              <a:t>6.5.1 / 13</a:t>
            </a:r>
            <a:endParaRPr lang="en-US" sz="1050" dirty="0"/>
          </a:p>
        </p:txBody>
      </p:sp>
      <p:sp>
        <p:nvSpPr>
          <p:cNvPr id="8" name="Rectangle 2"/>
          <p:cNvSpPr>
            <a:spLocks noGrp="1" noRot="1" noChangeArrowheads="1"/>
          </p:cNvSpPr>
          <p:nvPr>
            <p:ph type="title"/>
          </p:nvPr>
        </p:nvSpPr>
        <p:spPr>
          <a:xfrm>
            <a:off x="348323" y="419100"/>
            <a:ext cx="5324757" cy="63363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a:r>
              <a:rPr lang="ar-EG" altLang="en-US" sz="3600" b="1" kern="1200" dirty="0" smtClean="0">
                <a:solidFill>
                  <a:schemeClr val="bg1"/>
                </a:solidFill>
                <a:latin typeface="IAAF Sans Bold" pitchFamily="50" charset="0"/>
              </a:rPr>
              <a:t>التغطية</a:t>
            </a:r>
            <a:endParaRPr lang="fr-FR" altLang="en-US" sz="3600" b="1" kern="1200" dirty="0">
              <a:solidFill>
                <a:schemeClr val="bg1"/>
              </a:solidFill>
              <a:latin typeface="IAAF Sans Bold" pitchFamily="50"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6458" y="2904466"/>
            <a:ext cx="223837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16057" y="2904466"/>
            <a:ext cx="3228975"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323" y="2905766"/>
            <a:ext cx="204787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83507"/>
          <a:stretch/>
        </p:blipFill>
        <p:spPr bwMode="auto">
          <a:xfrm>
            <a:off x="6297402" y="4714216"/>
            <a:ext cx="2376486" cy="19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289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7" name="TextBox 6"/>
          <p:cNvSpPr txBox="1"/>
          <p:nvPr/>
        </p:nvSpPr>
        <p:spPr>
          <a:xfrm>
            <a:off x="9129464" y="6599319"/>
            <a:ext cx="776536" cy="253916"/>
          </a:xfrm>
          <a:prstGeom prst="rect">
            <a:avLst/>
          </a:prstGeom>
          <a:noFill/>
        </p:spPr>
        <p:txBody>
          <a:bodyPr wrap="square" rtlCol="0">
            <a:spAutoFit/>
          </a:bodyPr>
          <a:lstStyle/>
          <a:p>
            <a:r>
              <a:rPr lang="en-US" sz="1050" dirty="0" smtClean="0"/>
              <a:t>6.5.1 / 15</a:t>
            </a:r>
            <a:endParaRPr lang="en-US" sz="1050" dirty="0"/>
          </a:p>
        </p:txBody>
      </p:sp>
      <p:sp>
        <p:nvSpPr>
          <p:cNvPr id="2" name="Rectangle 1"/>
          <p:cNvSpPr/>
          <p:nvPr/>
        </p:nvSpPr>
        <p:spPr>
          <a:xfrm>
            <a:off x="1176231" y="332656"/>
            <a:ext cx="2483372" cy="646331"/>
          </a:xfrm>
          <a:prstGeom prst="rect">
            <a:avLst/>
          </a:prstGeom>
        </p:spPr>
        <p:txBody>
          <a:bodyPr wrap="none">
            <a:spAutoFit/>
          </a:bodyPr>
          <a:lstStyle/>
          <a:p>
            <a:r>
              <a:rPr lang="ar-SA" sz="3600" b="1" kern="0" dirty="0">
                <a:solidFill>
                  <a:schemeClr val="bg1"/>
                </a:solidFill>
                <a:latin typeface="DIN"/>
                <a:ea typeface="+mj-ea"/>
                <a:cs typeface="Arial" charset="0"/>
              </a:rPr>
              <a:t>أساسيات الرمي</a:t>
            </a:r>
            <a:endParaRPr lang="ar-EG" sz="3600" dirty="0">
              <a:solidFill>
                <a:schemeClr val="bg1"/>
              </a:solidFill>
            </a:endParaRPr>
          </a:p>
        </p:txBody>
      </p:sp>
      <p:sp>
        <p:nvSpPr>
          <p:cNvPr id="4" name="Content Placeholder 3"/>
          <p:cNvSpPr>
            <a:spLocks noGrp="1"/>
          </p:cNvSpPr>
          <p:nvPr>
            <p:ph idx="1"/>
          </p:nvPr>
        </p:nvSpPr>
        <p:spPr>
          <a:xfrm>
            <a:off x="200472" y="1628800"/>
            <a:ext cx="9036530" cy="4386858"/>
          </a:xfrm>
        </p:spPr>
        <p:txBody>
          <a:bodyPr/>
          <a:lstStyle/>
          <a:p>
            <a:pPr marL="0" lvl="0" indent="0" algn="r" rtl="1">
              <a:spcBef>
                <a:spcPts val="0"/>
              </a:spcBef>
              <a:spcAft>
                <a:spcPts val="0"/>
              </a:spcAft>
              <a:buClr>
                <a:srgbClr val="FF0000"/>
              </a:buClr>
            </a:pPr>
            <a:r>
              <a:rPr lang="ar-EG" sz="3600" b="1" dirty="0" smtClean="0">
                <a:solidFill>
                  <a:srgbClr val="000000"/>
                </a:solidFill>
                <a:latin typeface="Times New Roman" pitchFamily="18" charset="0"/>
                <a:cs typeface="Times New Roman" pitchFamily="18" charset="0"/>
              </a:rPr>
              <a:t>    تستخدم </a:t>
            </a:r>
            <a:r>
              <a:rPr lang="ar-EG" sz="3600" b="1" dirty="0">
                <a:solidFill>
                  <a:srgbClr val="000000"/>
                </a:solidFill>
                <a:latin typeface="Times New Roman" pitchFamily="18" charset="0"/>
                <a:cs typeface="Times New Roman" pitchFamily="18" charset="0"/>
              </a:rPr>
              <a:t>طريقة التسلسل لتعليم مسابقات الرمي – يجب التركيز على العناصر التالية  بالترتيب التالي: </a:t>
            </a:r>
            <a:endParaRPr lang="en-GB" sz="36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 التعريف بالأداة ( الأمان وكيفية مسك الأداة )</a:t>
            </a:r>
            <a:r>
              <a:rPr lang="en-GB" sz="3600" b="1" dirty="0">
                <a:solidFill>
                  <a:srgbClr val="000000"/>
                </a:solidFill>
                <a:latin typeface="Times New Roman" pitchFamily="18" charset="0"/>
                <a:cs typeface="Times New Roman" pitchFamily="18" charset="0"/>
              </a:rPr>
              <a:t> </a:t>
            </a: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الرمي ( استخدام الرميات الأمامية )</a:t>
            </a:r>
            <a:endParaRPr lang="en-GB" sz="36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وضع القوة</a:t>
            </a:r>
            <a:endParaRPr lang="en-GB" sz="36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التغطية </a:t>
            </a:r>
            <a:endParaRPr lang="en-GB" sz="36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بناء القوة الدافعة</a:t>
            </a:r>
            <a:endParaRPr lang="en-GB" sz="36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600" b="1" dirty="0">
                <a:solidFill>
                  <a:srgbClr val="000000"/>
                </a:solidFill>
                <a:latin typeface="Times New Roman" pitchFamily="18" charset="0"/>
                <a:cs typeface="Times New Roman" pitchFamily="18" charset="0"/>
              </a:rPr>
              <a:t>مرحلة الإعداد</a:t>
            </a:r>
            <a:endParaRPr lang="ar-EG" dirty="0"/>
          </a:p>
        </p:txBody>
      </p:sp>
    </p:spTree>
    <p:extLst>
      <p:ext uri="{BB962C8B-B14F-4D97-AF65-F5344CB8AC3E}">
        <p14:creationId xmlns:p14="http://schemas.microsoft.com/office/powerpoint/2010/main" xmlns="" val="50494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IAAF_PPT">
  <a:themeElements>
    <a:clrScheme name="">
      <a:dk1>
        <a:srgbClr val="000000"/>
      </a:dk1>
      <a:lt1>
        <a:srgbClr val="FFFFFF"/>
      </a:lt1>
      <a:dk2>
        <a:srgbClr val="000000"/>
      </a:dk2>
      <a:lt2>
        <a:srgbClr val="F8F8F8"/>
      </a:lt2>
      <a:accent1>
        <a:srgbClr val="841D2C"/>
      </a:accent1>
      <a:accent2>
        <a:srgbClr val="CE1D25"/>
      </a:accent2>
      <a:accent3>
        <a:srgbClr val="FFFFFF"/>
      </a:accent3>
      <a:accent4>
        <a:srgbClr val="000000"/>
      </a:accent4>
      <a:accent5>
        <a:srgbClr val="C2ABAC"/>
      </a:accent5>
      <a:accent6>
        <a:srgbClr val="BA1920"/>
      </a:accent6>
      <a:hlink>
        <a:srgbClr val="FFD502"/>
      </a:hlink>
      <a:folHlink>
        <a:srgbClr val="641013"/>
      </a:folHlink>
    </a:clrScheme>
    <a:fontScheme name="IAAF_PowerPointTemplate_4x3">
      <a:majorFont>
        <a:latin typeface="DIN"/>
        <a:ea typeface=""/>
        <a:cs typeface=""/>
      </a:majorFont>
      <a:minorFont>
        <a:latin typeface="D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AAF_PowerPointTemplate_4x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AAF_PowerPointTemplate_4x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AAF_PowerPointTemplate_4x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AAF_PowerPointTemplate_4x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AAF_PowerPointTemplate_4x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AAF_PowerPointTemplate_4x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AAF_PowerPointTemplate_4x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AAF_PowerPointTemplate_4x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AAF_PowerPointTemplate_4x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AAF_PowerPointTemplate_4x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AAF_PowerPointTemplate_4x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AAF_PowerPointTemplate_4x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AAF_PowerPointTemplate_4x3 13">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81FB7"/>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4">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5">
        <a:dk1>
          <a:srgbClr val="000000"/>
        </a:dk1>
        <a:lt1>
          <a:srgbClr val="FFFFFF"/>
        </a:lt1>
        <a:dk2>
          <a:srgbClr val="000000"/>
        </a:dk2>
        <a:lt2>
          <a:srgbClr val="F8F8F8"/>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6">
        <a:dk1>
          <a:srgbClr val="000000"/>
        </a:dk1>
        <a:lt1>
          <a:srgbClr val="FFFFFF"/>
        </a:lt1>
        <a:dk2>
          <a:srgbClr val="000000"/>
        </a:dk2>
        <a:lt2>
          <a:srgbClr val="F8F8F8"/>
        </a:lt2>
        <a:accent1>
          <a:srgbClr val="B19000"/>
        </a:accent1>
        <a:accent2>
          <a:srgbClr val="D5AE03"/>
        </a:accent2>
        <a:accent3>
          <a:srgbClr val="FFFFFF"/>
        </a:accent3>
        <a:accent4>
          <a:srgbClr val="000000"/>
        </a:accent4>
        <a:accent5>
          <a:srgbClr val="D5C6AA"/>
        </a:accent5>
        <a:accent6>
          <a:srgbClr val="C19D02"/>
        </a:accent6>
        <a:hlink>
          <a:srgbClr val="C1A116"/>
        </a:hlink>
        <a:folHlink>
          <a:srgbClr val="C18B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1056</Words>
  <Application>Microsoft Office PowerPoint</Application>
  <PresentationFormat>A4 Paper (210x297 mm)</PresentationFormat>
  <Paragraphs>95</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IAAF_PPT</vt:lpstr>
      <vt:lpstr>6.5.1 أساسيات الرمي</vt:lpstr>
      <vt:lpstr>الجوانب البيوميكانيكية </vt:lpstr>
      <vt:lpstr>الإستعداد </vt:lpstr>
      <vt:lpstr>بناء القوة الدافعة</vt:lpstr>
      <vt:lpstr>وضع القوة الملقب ب « وضع الرمي »</vt:lpstr>
      <vt:lpstr>Slide 6</vt:lpstr>
      <vt:lpstr>التغطية</vt:lpstr>
      <vt:lpstr>Slide 8</vt:lpstr>
    </vt:vector>
  </TitlesOfParts>
  <Company>IAAF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School &amp; Youth Outcomes</dc:title>
  <dc:creator>Gunter LANGE</dc:creator>
  <cp:lastModifiedBy>Maher Fattouh</cp:lastModifiedBy>
  <cp:revision>405</cp:revision>
  <dcterms:created xsi:type="dcterms:W3CDTF">2013-01-21T11:55:24Z</dcterms:created>
  <dcterms:modified xsi:type="dcterms:W3CDTF">2018-12-16T07:47:44Z</dcterms:modified>
</cp:coreProperties>
</file>